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1" r:id="rId5"/>
    <p:sldId id="267" r:id="rId6"/>
    <p:sldId id="262" r:id="rId7"/>
    <p:sldId id="268" r:id="rId8"/>
    <p:sldId id="269" r:id="rId9"/>
    <p:sldId id="263" r:id="rId10"/>
    <p:sldId id="264" r:id="rId11"/>
    <p:sldId id="294" r:id="rId12"/>
    <p:sldId id="265" r:id="rId13"/>
    <p:sldId id="266" r:id="rId14"/>
    <p:sldId id="275" r:id="rId15"/>
    <p:sldId id="276" r:id="rId16"/>
    <p:sldId id="277" r:id="rId17"/>
    <p:sldId id="278" r:id="rId18"/>
    <p:sldId id="279" r:id="rId19"/>
    <p:sldId id="284" r:id="rId20"/>
    <p:sldId id="280" r:id="rId21"/>
    <p:sldId id="281" r:id="rId22"/>
    <p:sldId id="282" r:id="rId23"/>
    <p:sldId id="283" r:id="rId24"/>
    <p:sldId id="289" r:id="rId25"/>
    <p:sldId id="292"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Sure" initials="W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5E9879-C13A-48B2-B4FD-216FB6A5C0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blog.csdn.net/qq_45657288/article/details/116084337#:~:text=%E5%9C%A8VMWare%E8%99%9A" TargetMode="Externa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hyperlink" Target="https://blog.csdn.net/DRZ_2000/article/details/104840733&#13;"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hyperlink" Target="https://blog.csdn.net/wangtcCSDN/article/details/137950545" TargetMode="External"/><Relationship Id="rId2" Type="http://schemas.openxmlformats.org/officeDocument/2006/relationships/image" Target="../media/image24.jpeg"/><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hyperlink" Target="https://blog.csdn.net/csdn100861/article/details/116414786&#13;" TargetMode="External"/><Relationship Id="rId1" Type="http://schemas.openxmlformats.org/officeDocument/2006/relationships/hyperlink" Target="https://blog.csdn.net/weixin_74417251/article/details/142325018&#13;"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hyperlink" Target="https://blog.csdn.net/CSNN2019/article/details/115257418"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hyperlink" Target="https://www.sysgeek.cn/install-vmware-workstation-pro/#0-%E4%B8%8B%E8%BD%BD-vmware-workstation-pro-%E4%B8%AA%E4%BA%BA%E5%85%8D%E8%B4%B9%E7%89%88" TargetMode="Externa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hyperlink" Target="https://profile.broadcom.com/web/registration" TargetMode="Externa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hyperlink" Target="https://mirrors.tuna.tsinghua.edu.cn/" TargetMode="Externa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hyperlink" Target="https://blog.csdn.net/m0_65178842/article/details/129221604" TargetMode="Externa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uFillTx/>
                <a:latin typeface="微软雅黑" panose="020B0503020204020204" charset="-122"/>
                <a:ea typeface="微软雅黑" panose="020B0503020204020204" charset="-122"/>
              </a:rPr>
              <a:t>电子与光学工程学院、</a:t>
            </a:r>
            <a:endParaRPr lang="en-US" altLang="zh-CN" sz="1400" dirty="0">
              <a:solidFill>
                <a:srgbClr val="016FBE"/>
              </a:solidFill>
              <a:uFillTx/>
              <a:latin typeface="微软雅黑" panose="020B0503020204020204" charset="-122"/>
              <a:ea typeface="微软雅黑" panose="020B0503020204020204" charset="-122"/>
            </a:endParaRPr>
          </a:p>
          <a:p>
            <a:pPr algn="ctr"/>
            <a:r>
              <a:rPr lang="zh-CN" altLang="en-US" sz="1400" dirty="0">
                <a:solidFill>
                  <a:srgbClr val="016FBE"/>
                </a:solidFill>
                <a:uFillTx/>
                <a:latin typeface="微软雅黑" panose="020B0503020204020204" charset="-122"/>
                <a:ea typeface="微软雅黑" panose="020B0503020204020204" charset="-122"/>
              </a:rPr>
              <a:t>柔性电子（未来技术）学院</a:t>
            </a:r>
            <a:endParaRPr lang="en-US" altLang="zh-CN" sz="1400" dirty="0">
              <a:solidFill>
                <a:srgbClr val="016FBE"/>
              </a:solidFill>
              <a:uFillTx/>
              <a:latin typeface="微软雅黑" panose="020B0503020204020204" charset="-122"/>
              <a:ea typeface="微软雅黑" panose="020B0503020204020204" charset="-122"/>
            </a:endParaRPr>
          </a:p>
          <a:p>
            <a:pPr algn="ctr"/>
            <a:r>
              <a:rPr lang="zh-CN" altLang="en-US" sz="1400" dirty="0">
                <a:solidFill>
                  <a:srgbClr val="016FBE"/>
                </a:solidFill>
                <a:uFillTx/>
                <a:latin typeface="微软雅黑" panose="020B0503020204020204" charset="-122"/>
                <a:ea typeface="微软雅黑" panose="020B0503020204020204" charset="-122"/>
              </a:rPr>
              <a:t>科学技术协会</a:t>
            </a:r>
            <a:endParaRPr lang="zh-CN" altLang="en-US" sz="1400" dirty="0">
              <a:solidFill>
                <a:srgbClr val="016FBE"/>
              </a:solidFill>
              <a:uFillTx/>
              <a:latin typeface="微软雅黑" panose="020B0503020204020204" charset="-122"/>
              <a:ea typeface="微软雅黑" panose="020B0503020204020204" charset="-122"/>
            </a:endParaRPr>
          </a:p>
        </p:txBody>
      </p:sp>
      <p:sp>
        <p:nvSpPr>
          <p:cNvPr id="2" name="Text Box 1"/>
          <p:cNvSpPr txBox="1"/>
          <p:nvPr/>
        </p:nvSpPr>
        <p:spPr>
          <a:xfrm>
            <a:off x="1490345" y="2423795"/>
            <a:ext cx="8886825" cy="1005205"/>
          </a:xfrm>
          <a:prstGeom prst="rect">
            <a:avLst/>
          </a:prstGeom>
          <a:noFill/>
        </p:spPr>
        <p:txBody>
          <a:bodyPr wrap="square" rtlCol="0">
            <a:noAutofit/>
          </a:bodyPr>
          <a:p>
            <a:r>
              <a:rPr lang="en-US" sz="4800">
                <a:solidFill>
                  <a:schemeClr val="tx1"/>
                </a:solidFill>
                <a:uFillTx/>
              </a:rPr>
              <a:t>Linux</a:t>
            </a:r>
            <a:r>
              <a:rPr lang="zh-CN" altLang="en-US" sz="4800">
                <a:solidFill>
                  <a:schemeClr val="tx1"/>
                </a:solidFill>
                <a:uFillTx/>
              </a:rPr>
              <a:t>操作系统的安装入门与使用</a:t>
            </a:r>
            <a:endParaRPr lang="zh-CN" altLang="en-US" sz="4800">
              <a:solidFill>
                <a:schemeClr val="tx1"/>
              </a:solidFill>
              <a:uFillTx/>
            </a:endParaRPr>
          </a:p>
        </p:txBody>
      </p:sp>
      <p:sp>
        <p:nvSpPr>
          <p:cNvPr id="3" name="Text Box 2"/>
          <p:cNvSpPr txBox="1"/>
          <p:nvPr/>
        </p:nvSpPr>
        <p:spPr>
          <a:xfrm>
            <a:off x="1836420" y="4738370"/>
            <a:ext cx="8642985" cy="645160"/>
          </a:xfrm>
          <a:prstGeom prst="rect">
            <a:avLst/>
          </a:prstGeom>
          <a:noFill/>
        </p:spPr>
        <p:txBody>
          <a:bodyPr wrap="square" rtlCol="0">
            <a:spAutoFit/>
          </a:bodyPr>
          <a:p>
            <a:r>
              <a:rPr lang="zh-CN" altLang="en-US"/>
              <a:t>参考文章：</a:t>
            </a:r>
            <a:endParaRPr lang="zh-CN" altLang="en-US"/>
          </a:p>
          <a:p>
            <a:r>
              <a:rPr lang="en-US">
                <a:hlinkClick r:id="rId1" action="ppaction://hlinkfile"/>
              </a:rPr>
              <a:t>https://blog.csdn.net/qq_45657288/article/details/116084337</a:t>
            </a: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3" name="Text Box 2"/>
          <p:cNvSpPr txBox="1"/>
          <p:nvPr/>
        </p:nvSpPr>
        <p:spPr>
          <a:xfrm>
            <a:off x="3048000" y="3009265"/>
            <a:ext cx="6096000" cy="1076325"/>
          </a:xfrm>
          <a:prstGeom prst="rect">
            <a:avLst/>
          </a:prstGeom>
          <a:noFill/>
        </p:spPr>
        <p:txBody>
          <a:bodyPr wrap="square" rtlCol="0" anchor="t">
            <a:spAutoFit/>
          </a:bodyPr>
          <a:p>
            <a:pPr algn="ctr"/>
            <a:r>
              <a:rPr lang="en-US" altLang="zh-CN" sz="3200">
                <a:solidFill>
                  <a:schemeClr val="accent2"/>
                </a:solidFill>
                <a:sym typeface="+mn-ea"/>
              </a:rPr>
              <a:t>*</a:t>
            </a:r>
            <a:r>
              <a:rPr lang="zh-CN" altLang="en-US" sz="3200">
                <a:solidFill>
                  <a:schemeClr val="accent2"/>
                </a:solidFill>
                <a:sym typeface="+mn-ea"/>
              </a:rPr>
              <a:t>第二部分：</a:t>
            </a:r>
            <a:endParaRPr lang="zh-CN" altLang="en-US" sz="3200">
              <a:solidFill>
                <a:schemeClr val="accent2"/>
              </a:solidFill>
              <a:sym typeface="+mn-ea"/>
            </a:endParaRPr>
          </a:p>
          <a:p>
            <a:pPr algn="ctr"/>
            <a:r>
              <a:rPr lang="en-US" sz="3200">
                <a:solidFill>
                  <a:schemeClr val="accent2"/>
                </a:solidFill>
                <a:sym typeface="+mn-ea"/>
              </a:rPr>
              <a:t>linux</a:t>
            </a:r>
            <a:r>
              <a:rPr lang="zh-CN" altLang="en-US" sz="3200">
                <a:solidFill>
                  <a:schemeClr val="accent2"/>
                </a:solidFill>
                <a:sym typeface="+mn-ea"/>
              </a:rPr>
              <a:t>操作系统介绍</a:t>
            </a:r>
            <a:endParaRPr lang="zh-CN" altLang="en-US" sz="3200">
              <a:sym typeface="+mn-ea"/>
            </a:endParaRPr>
          </a:p>
        </p:txBody>
      </p:sp>
      <p:sp>
        <p:nvSpPr>
          <p:cNvPr id="4" name="Text Box 3"/>
          <p:cNvSpPr txBox="1"/>
          <p:nvPr/>
        </p:nvSpPr>
        <p:spPr>
          <a:xfrm>
            <a:off x="3092450" y="4843780"/>
            <a:ext cx="5881370" cy="922020"/>
          </a:xfrm>
          <a:prstGeom prst="rect">
            <a:avLst/>
          </a:prstGeom>
          <a:noFill/>
        </p:spPr>
        <p:txBody>
          <a:bodyPr wrap="square" rtlCol="0">
            <a:spAutoFit/>
          </a:bodyPr>
          <a:p>
            <a:r>
              <a:rPr lang="zh-CN" altLang="en-US"/>
              <a:t>参考文章：</a:t>
            </a:r>
            <a:endParaRPr lang="zh-CN" altLang="en-US"/>
          </a:p>
          <a:p>
            <a:r>
              <a:rPr lang="en-US">
                <a:sym typeface="+mn-ea"/>
                <a:hlinkClick r:id="rId1" action="ppaction://hlinkfile"/>
              </a:rPr>
              <a:t>https://blog.csdn.net/DRZ_2000/article/details/104840733</a:t>
            </a:r>
            <a:endParaRPr lang="en-US"/>
          </a:p>
          <a:p>
            <a:endParaRPr lang="zh-CN" altLang="en-US"/>
          </a:p>
        </p:txBody>
      </p:sp>
      <p:pic>
        <p:nvPicPr>
          <p:cNvPr id="5" name="Picture 4"/>
          <p:cNvPicPr/>
          <p:nvPr/>
        </p:nvPicPr>
        <p:blipFill>
          <a:blip r:embed="rId2"/>
          <a:stretch>
            <a:fillRect/>
          </a:stretch>
        </p:blipFill>
        <p:spPr>
          <a:xfrm>
            <a:off x="5375910" y="1061085"/>
            <a:ext cx="1440180" cy="1783080"/>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4064635" cy="574040"/>
          </a:xfrm>
          <a:prstGeom prst="rect">
            <a:avLst/>
          </a:prstGeom>
          <a:noFill/>
        </p:spPr>
        <p:txBody>
          <a:bodyPr wrap="square" rtlCol="0">
            <a:noAutofit/>
          </a:bodyPr>
          <a:p>
            <a:r>
              <a:rPr lang="en-US" sz="3200">
                <a:sym typeface="+mn-ea"/>
              </a:rPr>
              <a:t>操作系统概念的诞生</a:t>
            </a:r>
            <a:endParaRPr lang="zh-CN" altLang="en-US" sz="3200"/>
          </a:p>
        </p:txBody>
      </p:sp>
      <p:sp>
        <p:nvSpPr>
          <p:cNvPr id="3" name="Text Box 2"/>
          <p:cNvSpPr txBox="1"/>
          <p:nvPr/>
        </p:nvSpPr>
        <p:spPr>
          <a:xfrm>
            <a:off x="5198745" y="1386840"/>
            <a:ext cx="6791960" cy="4479290"/>
          </a:xfrm>
          <a:prstGeom prst="rect">
            <a:avLst/>
          </a:prstGeom>
          <a:noFill/>
        </p:spPr>
        <p:txBody>
          <a:bodyPr wrap="square" rtlCol="0">
            <a:noAutofit/>
          </a:bodyPr>
          <a:p>
            <a:r>
              <a:rPr lang="en-US"/>
              <a:t> 1946年2月，在美国的宾夕法尼亚大学诞生了世界上第一台电子计算机，该计算机是由大量的电子管组成，所以十分的庞大。它的设计初衷帮助美国国防部计算导弹的飞行轨迹 (毕竟1945年日本投降才标志着二战的结束)。</a:t>
            </a:r>
            <a:endParaRPr lang="en-US"/>
          </a:p>
          <a:p>
            <a:r>
              <a:rPr lang="en-US"/>
              <a:t>  最开始的计算机是没有操作系统的，计算机采用手工操作，程序员将对应于程序和数据的已穿孔的纸带（或卡片）装入输入机，然后启动输入机把程序和数据输入计算机内存，接着通过控制台开关启动程序针对数据运行；计算完毕，打印机输出计算结果；用户取走结果并卸下纸带（或卡片）后，才让下一个用户上机。显然这样的工作方式很不好：用户独占全机，使得系统资源的利用率很低；计算机每次只可以单用户单任务的执行，中途无法停止等等很多问题。</a:t>
            </a:r>
            <a:endParaRPr lang="en-US"/>
          </a:p>
          <a:p>
            <a:r>
              <a:rPr lang="en-US"/>
              <a:t>  为此，操作系统的概念由此提了出来，计算机操作系统也由批处理系统、多道程序系统、再到分时系统、以及最后的实时系统不断的向前发展。</a:t>
            </a:r>
            <a:endParaRPr lang="en-US"/>
          </a:p>
          <a:p>
            <a:r>
              <a:rPr lang="en-US"/>
              <a:t>————————————————</a:t>
            </a:r>
            <a:endParaRPr lang="en-US"/>
          </a:p>
        </p:txBody>
      </p:sp>
      <p:sp>
        <p:nvSpPr>
          <p:cNvPr id="4" name="Text Box 3"/>
          <p:cNvSpPr txBox="1"/>
          <p:nvPr/>
        </p:nvSpPr>
        <p:spPr>
          <a:xfrm>
            <a:off x="980440" y="4714875"/>
            <a:ext cx="3615690" cy="368300"/>
          </a:xfrm>
          <a:prstGeom prst="rect">
            <a:avLst/>
          </a:prstGeom>
          <a:noFill/>
        </p:spPr>
        <p:txBody>
          <a:bodyPr wrap="square" rtlCol="0">
            <a:spAutoFit/>
          </a:bodyPr>
          <a:p>
            <a:r>
              <a:rPr lang="en-US"/>
              <a:t>世界上第一台通用计算机“ENIAC”</a:t>
            </a:r>
            <a:endParaRPr lang="en-US"/>
          </a:p>
        </p:txBody>
      </p:sp>
      <p:pic>
        <p:nvPicPr>
          <p:cNvPr id="5" name="Picture 4"/>
          <p:cNvPicPr/>
          <p:nvPr/>
        </p:nvPicPr>
        <p:blipFill>
          <a:blip r:embed="rId1"/>
          <a:stretch>
            <a:fillRect/>
          </a:stretch>
        </p:blipFill>
        <p:spPr>
          <a:xfrm>
            <a:off x="451485" y="1870710"/>
            <a:ext cx="4506595" cy="2583815"/>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3193415" cy="574040"/>
          </a:xfrm>
          <a:prstGeom prst="rect">
            <a:avLst/>
          </a:prstGeom>
          <a:noFill/>
        </p:spPr>
        <p:txBody>
          <a:bodyPr wrap="square" rtlCol="0">
            <a:noAutofit/>
          </a:bodyPr>
          <a:p>
            <a:r>
              <a:rPr lang="zh-CN" sz="3200"/>
              <a:t>Unix系统的诞生</a:t>
            </a:r>
            <a:endParaRPr lang="zh-CN" sz="3200"/>
          </a:p>
        </p:txBody>
      </p:sp>
      <p:pic>
        <p:nvPicPr>
          <p:cNvPr id="3" name="Picture 2"/>
          <p:cNvPicPr/>
          <p:nvPr/>
        </p:nvPicPr>
        <p:blipFill>
          <a:blip r:embed="rId1"/>
          <a:srcRect t="34108"/>
          <a:stretch>
            <a:fillRect/>
          </a:stretch>
        </p:blipFill>
        <p:spPr>
          <a:xfrm>
            <a:off x="2873375" y="1450340"/>
            <a:ext cx="5621020" cy="1367790"/>
          </a:xfrm>
          <a:prstGeom prst="rect">
            <a:avLst/>
          </a:prstGeom>
          <a:noFill/>
          <a:ln w="9525">
            <a:noFill/>
          </a:ln>
        </p:spPr>
      </p:pic>
      <p:sp>
        <p:nvSpPr>
          <p:cNvPr id="4" name="Text Box 3"/>
          <p:cNvSpPr txBox="1"/>
          <p:nvPr/>
        </p:nvSpPr>
        <p:spPr>
          <a:xfrm>
            <a:off x="1299845" y="3048000"/>
            <a:ext cx="9825355" cy="3135630"/>
          </a:xfrm>
          <a:prstGeom prst="rect">
            <a:avLst/>
          </a:prstGeom>
          <a:noFill/>
        </p:spPr>
        <p:txBody>
          <a:bodyPr wrap="square" rtlCol="0">
            <a:noAutofit/>
          </a:bodyPr>
          <a:p>
            <a:pPr indent="457200"/>
            <a:r>
              <a:rPr lang="en-US"/>
              <a:t>美国的三大巨头：贝尔实验室、MIT麻省理工、以及美国国家电气公司想要研究出一个大而全的分时操作系统——</a:t>
            </a:r>
            <a:r>
              <a:rPr lang="en-US">
                <a:solidFill>
                  <a:srgbClr val="FF0000"/>
                </a:solidFill>
              </a:rPr>
              <a:t>Multics OS</a:t>
            </a:r>
            <a:endParaRPr lang="en-US">
              <a:solidFill>
                <a:srgbClr val="FF0000"/>
              </a:solidFill>
            </a:endParaRPr>
          </a:p>
          <a:p>
            <a:pPr indent="457200"/>
            <a:r>
              <a:rPr lang="en-US"/>
              <a:t>当时贝尔实验室的一名研究员——Kenneth Thompson 肯.汤普逊</a:t>
            </a:r>
            <a:r>
              <a:rPr lang="zh-CN" altLang="en-US"/>
              <a:t>，</a:t>
            </a:r>
            <a:r>
              <a:rPr lang="en-US"/>
              <a:t>正在玩“space Travel 太空旅行"的一款游戏， 现在项目失败了，自己还想玩这个游戏，这可咋办呀？ 1969年8月，万般无奈的Thompson在库房里发现了一个闲置的PDP-7，于是Thompson有了一个计划——将这款游戏移植到PDP-7上。</a:t>
            </a:r>
            <a:endParaRPr lang="en-US"/>
          </a:p>
          <a:p>
            <a:pPr indent="457200"/>
            <a:r>
              <a:rPr lang="en-US"/>
              <a:t>经过4个星期的奋斗，他以</a:t>
            </a:r>
            <a:r>
              <a:rPr lang="en-US">
                <a:solidFill>
                  <a:srgbClr val="FF0000"/>
                </a:solidFill>
              </a:rPr>
              <a:t>汇编语言</a:t>
            </a:r>
            <a:r>
              <a:rPr lang="en-US"/>
              <a:t>写出了一组内核程序，还包括一些内核工具程序，以及一个小的文件系统。由于当时Thompson从Multics项目中获得想法，将Multics庞大而复杂的系统进行简化，于是同实验室的朋友都戏称这个系统为</a:t>
            </a:r>
            <a:r>
              <a:rPr lang="en-US">
                <a:solidFill>
                  <a:srgbClr val="FF0000"/>
                </a:solidFill>
              </a:rPr>
              <a:t>Unics</a:t>
            </a:r>
            <a:r>
              <a:rPr lang="en-US"/>
              <a:t>（该系统就是Unix的原型）。</a:t>
            </a:r>
            <a:endParaRPr lang="en-US"/>
          </a:p>
          <a:p>
            <a:pPr indent="457200"/>
            <a:r>
              <a:rPr lang="en-US"/>
              <a:t>————————————————</a:t>
            </a: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3255645" cy="574040"/>
          </a:xfrm>
          <a:prstGeom prst="rect">
            <a:avLst/>
          </a:prstGeom>
          <a:noFill/>
        </p:spPr>
        <p:txBody>
          <a:bodyPr wrap="square" rtlCol="0">
            <a:noAutofit/>
          </a:bodyPr>
          <a:p>
            <a:r>
              <a:rPr lang="zh-CN" sz="3200"/>
              <a:t>Unix系统的诞生</a:t>
            </a:r>
            <a:endParaRPr lang="zh-CN" sz="3200"/>
          </a:p>
        </p:txBody>
      </p:sp>
      <p:sp>
        <p:nvSpPr>
          <p:cNvPr id="3" name="Text Box 2"/>
          <p:cNvSpPr txBox="1"/>
          <p:nvPr/>
        </p:nvSpPr>
        <p:spPr>
          <a:xfrm>
            <a:off x="1669415" y="5049520"/>
            <a:ext cx="8980805" cy="1476375"/>
          </a:xfrm>
          <a:prstGeom prst="rect">
            <a:avLst/>
          </a:prstGeom>
          <a:noFill/>
        </p:spPr>
        <p:txBody>
          <a:bodyPr wrap="square" rtlCol="0">
            <a:spAutoFit/>
          </a:bodyPr>
          <a:p>
            <a:r>
              <a:rPr lang="en-US"/>
              <a:t>Dennis Ritchie看到B和PASCAL语言的效果都不太好，于是他自己在B语言的基础上开发一套新的语言：这就是大名鼎鼎的C语言。之后他用C语言重写了Unics，最后正式推出了Unix操作系统。</a:t>
            </a:r>
            <a:endParaRPr lang="en-US"/>
          </a:p>
          <a:p>
            <a:r>
              <a:rPr lang="en-US">
                <a:sym typeface="+mn-ea"/>
              </a:rPr>
              <a:t>————————————————</a:t>
            </a:r>
            <a:endParaRPr lang="en-US"/>
          </a:p>
          <a:p>
            <a:endParaRPr lang="en-US"/>
          </a:p>
        </p:txBody>
      </p:sp>
      <p:pic>
        <p:nvPicPr>
          <p:cNvPr id="4" name="Picture 3"/>
          <p:cNvPicPr/>
          <p:nvPr/>
        </p:nvPicPr>
        <p:blipFill>
          <a:blip r:embed="rId1"/>
          <a:srcRect t="2696"/>
          <a:stretch>
            <a:fillRect/>
          </a:stretch>
        </p:blipFill>
        <p:spPr>
          <a:xfrm>
            <a:off x="9677400" y="876300"/>
            <a:ext cx="2141855" cy="2874645"/>
          </a:xfrm>
          <a:prstGeom prst="rect">
            <a:avLst/>
          </a:prstGeom>
          <a:noFill/>
          <a:ln w="9525">
            <a:noFill/>
          </a:ln>
        </p:spPr>
      </p:pic>
      <p:sp>
        <p:nvSpPr>
          <p:cNvPr id="5" name="Text Box 4"/>
          <p:cNvSpPr txBox="1"/>
          <p:nvPr/>
        </p:nvSpPr>
        <p:spPr>
          <a:xfrm>
            <a:off x="1836420" y="2061210"/>
            <a:ext cx="4512310" cy="2350135"/>
          </a:xfrm>
          <a:prstGeom prst="rect">
            <a:avLst/>
          </a:prstGeom>
          <a:noFill/>
        </p:spPr>
        <p:txBody>
          <a:bodyPr wrap="square" rtlCol="0">
            <a:noAutofit/>
          </a:bodyPr>
          <a:p>
            <a:pPr indent="457200"/>
            <a:r>
              <a:rPr lang="en-US"/>
              <a:t>Unics系统在贝尔实验室内部流传很广，但由于Unics是用汇编语言编写的，高度依赖于硬件，系统没有移植性。</a:t>
            </a:r>
            <a:endParaRPr lang="en-US"/>
          </a:p>
          <a:p>
            <a:pPr indent="457200"/>
            <a:r>
              <a:rPr lang="en-US"/>
              <a:t>所以Kenneth Thompson打算用更高级的语言来编写，以提高系统的可移植性，Kenneth Thompson最先选择的是B语言，又尝试了PASCAL，但最终的效果都不好</a:t>
            </a:r>
            <a:endParaRPr lang="en-US"/>
          </a:p>
          <a:p>
            <a:endParaRPr lang="en-US"/>
          </a:p>
        </p:txBody>
      </p:sp>
      <p:pic>
        <p:nvPicPr>
          <p:cNvPr id="6" name="Picture 5"/>
          <p:cNvPicPr/>
          <p:nvPr/>
        </p:nvPicPr>
        <p:blipFill>
          <a:blip r:embed="rId2"/>
          <a:srcRect l="28607" r="15004"/>
          <a:stretch>
            <a:fillRect/>
          </a:stretch>
        </p:blipFill>
        <p:spPr>
          <a:xfrm>
            <a:off x="7255510" y="871855"/>
            <a:ext cx="2310130" cy="2879090"/>
          </a:xfrm>
          <a:prstGeom prst="rect">
            <a:avLst/>
          </a:prstGeom>
          <a:noFill/>
          <a:ln w="9525">
            <a:noFill/>
          </a:ln>
        </p:spPr>
      </p:pic>
      <p:sp>
        <p:nvSpPr>
          <p:cNvPr id="8" name="Text Box 7"/>
          <p:cNvSpPr txBox="1"/>
          <p:nvPr/>
        </p:nvSpPr>
        <p:spPr>
          <a:xfrm>
            <a:off x="7255510" y="3881755"/>
            <a:ext cx="2345690" cy="645160"/>
          </a:xfrm>
          <a:prstGeom prst="rect">
            <a:avLst/>
          </a:prstGeom>
          <a:noFill/>
        </p:spPr>
        <p:txBody>
          <a:bodyPr wrap="square" rtlCol="0">
            <a:spAutoFit/>
          </a:bodyPr>
          <a:p>
            <a:r>
              <a:rPr lang="en-US">
                <a:sym typeface="+mn-ea"/>
              </a:rPr>
              <a:t>Unix</a:t>
            </a:r>
            <a:r>
              <a:rPr lang="zh-CN" altLang="en-US">
                <a:sym typeface="+mn-ea"/>
              </a:rPr>
              <a:t>之父</a:t>
            </a:r>
            <a:endParaRPr lang="zh-CN" altLang="en-US">
              <a:sym typeface="+mn-ea"/>
            </a:endParaRPr>
          </a:p>
          <a:p>
            <a:r>
              <a:rPr lang="en-US">
                <a:sym typeface="+mn-ea"/>
              </a:rPr>
              <a:t>Kenneth Thompson</a:t>
            </a:r>
            <a:endParaRPr lang="en-US"/>
          </a:p>
        </p:txBody>
      </p:sp>
      <p:sp>
        <p:nvSpPr>
          <p:cNvPr id="9" name="Text Box 8"/>
          <p:cNvSpPr txBox="1"/>
          <p:nvPr/>
        </p:nvSpPr>
        <p:spPr>
          <a:xfrm>
            <a:off x="9707245" y="3881755"/>
            <a:ext cx="2212340" cy="645160"/>
          </a:xfrm>
          <a:prstGeom prst="rect">
            <a:avLst/>
          </a:prstGeom>
          <a:noFill/>
        </p:spPr>
        <p:txBody>
          <a:bodyPr wrap="square" rtlCol="0">
            <a:spAutoFit/>
          </a:bodyPr>
          <a:p>
            <a:r>
              <a:rPr lang="en-US"/>
              <a:t>C</a:t>
            </a:r>
            <a:r>
              <a:rPr lang="zh-CN" altLang="en-US"/>
              <a:t>语言之父</a:t>
            </a:r>
            <a:endParaRPr lang="zh-CN" altLang="en-US"/>
          </a:p>
          <a:p>
            <a:r>
              <a:rPr lang="en-US">
                <a:sym typeface="+mn-ea"/>
              </a:rPr>
              <a:t>Dennis Ritchie</a:t>
            </a:r>
            <a:endParaRPr lang="zh-CN" altLang="en-US"/>
          </a:p>
        </p:txBody>
      </p:sp>
      <p:pic>
        <p:nvPicPr>
          <p:cNvPr id="11" name="Picture 10"/>
          <p:cNvPicPr/>
          <p:nvPr/>
        </p:nvPicPr>
        <p:blipFill>
          <a:blip r:embed="rId3"/>
          <a:stretch>
            <a:fillRect/>
          </a:stretch>
        </p:blipFill>
        <p:spPr>
          <a:xfrm>
            <a:off x="328295" y="2061210"/>
            <a:ext cx="1402080" cy="1958340"/>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2341245" cy="574040"/>
          </a:xfrm>
          <a:prstGeom prst="rect">
            <a:avLst/>
          </a:prstGeom>
          <a:noFill/>
        </p:spPr>
        <p:txBody>
          <a:bodyPr wrap="square" rtlCol="0">
            <a:noAutofit/>
          </a:bodyPr>
          <a:p>
            <a:r>
              <a:rPr lang="zh-CN" sz="3200"/>
              <a:t>Linux的诞生</a:t>
            </a:r>
            <a:endParaRPr lang="zh-CN" sz="3200"/>
          </a:p>
        </p:txBody>
      </p:sp>
      <p:pic>
        <p:nvPicPr>
          <p:cNvPr id="105" name="Picture 104"/>
          <p:cNvPicPr/>
          <p:nvPr/>
        </p:nvPicPr>
        <p:blipFill>
          <a:blip r:embed="rId1"/>
          <a:stretch>
            <a:fillRect/>
          </a:stretch>
        </p:blipFill>
        <p:spPr>
          <a:xfrm>
            <a:off x="2565400" y="1353185"/>
            <a:ext cx="6302375" cy="1663065"/>
          </a:xfrm>
          <a:prstGeom prst="rect">
            <a:avLst/>
          </a:prstGeom>
          <a:noFill/>
          <a:ln w="9525">
            <a:noFill/>
          </a:ln>
        </p:spPr>
      </p:pic>
      <p:sp>
        <p:nvSpPr>
          <p:cNvPr id="3" name="Text Box 2"/>
          <p:cNvSpPr txBox="1"/>
          <p:nvPr/>
        </p:nvSpPr>
        <p:spPr>
          <a:xfrm>
            <a:off x="658495" y="3016250"/>
            <a:ext cx="11117580" cy="3692525"/>
          </a:xfrm>
          <a:prstGeom prst="rect">
            <a:avLst/>
          </a:prstGeom>
          <a:noFill/>
        </p:spPr>
        <p:txBody>
          <a:bodyPr wrap="square" rtlCol="0">
            <a:spAutoFit/>
          </a:bodyPr>
          <a:p>
            <a:r>
              <a:rPr lang="en-US"/>
              <a:t>随着使用人数的增加，随之带来是大量的经济利益，于是AT&amp;T (美国电话电报公司) 回收了Unix版权</a:t>
            </a:r>
            <a:r>
              <a:rPr lang="zh-CN" altLang="en-US"/>
              <a:t>，</a:t>
            </a:r>
            <a:r>
              <a:rPr lang="en-US"/>
              <a:t>AT&amp;T 根本不关心Unix的发展，只关心Unix带来的经济效益，大家不能在免费的使用Unix了，大学里面也不可以将Unix源码作为教材教学生了。</a:t>
            </a:r>
            <a:endParaRPr lang="en-US"/>
          </a:p>
          <a:p>
            <a:r>
              <a:rPr lang="en-US"/>
              <a:t>  这时候Andrew S. Tanenbaum 谭邦宁教授，谭邦宁为了更好的教学生操作系统方面的知识，在Unix源码不公开的情况下，他为了不引起版权的纠纷，于是不看Unix的源码，自己的写了一个操作系统——</a:t>
            </a:r>
            <a:r>
              <a:rPr lang="en-US">
                <a:solidFill>
                  <a:srgbClr val="FF0000"/>
                </a:solidFill>
              </a:rPr>
              <a:t>Minix</a:t>
            </a:r>
            <a:r>
              <a:rPr lang="en-US"/>
              <a:t>（mini-Unix之意），这个系统完全兼容Unix系统上的所有软件</a:t>
            </a:r>
            <a:r>
              <a:rPr lang="zh-CN" altLang="en-US"/>
              <a:t>。</a:t>
            </a:r>
            <a:endParaRPr lang="en-US"/>
          </a:p>
          <a:p>
            <a:r>
              <a:rPr lang="en-US"/>
              <a:t>  </a:t>
            </a:r>
            <a:r>
              <a:rPr lang="en-US">
                <a:sym typeface="+mn-ea"/>
              </a:rPr>
              <a:t>芬兰一个大三的学生</a:t>
            </a:r>
            <a:r>
              <a:rPr lang="en-US"/>
              <a:t>，Linus Torvalds 林纳斯</a:t>
            </a:r>
            <a:r>
              <a:rPr lang="zh-CN" altLang="en-US"/>
              <a:t>。</a:t>
            </a:r>
            <a:r>
              <a:rPr lang="en-US"/>
              <a:t>他安装了Minix并进行研究</a:t>
            </a:r>
            <a:r>
              <a:rPr lang="zh-CN" altLang="en-US"/>
              <a:t>，</a:t>
            </a:r>
            <a:r>
              <a:rPr lang="en-US"/>
              <a:t>但每当他研究到兴起的时候，minix系统就戛然而止了，于是这位大佬就开始在Minix的基础上进行开发，最终写出了一个玩具版的操作系统并取名为</a:t>
            </a:r>
            <a:r>
              <a:rPr lang="en-US">
                <a:solidFill>
                  <a:srgbClr val="FF0000"/>
                </a:solidFill>
              </a:rPr>
              <a:t>Linux</a:t>
            </a:r>
            <a:r>
              <a:rPr lang="en-US"/>
              <a:t>，</a:t>
            </a:r>
            <a:r>
              <a:rPr lang="en-US">
                <a:solidFill>
                  <a:srgbClr val="FF0000"/>
                </a:solidFill>
              </a:rPr>
              <a:t>由此世界上第一款Linux操作系统诞生了。</a:t>
            </a:r>
            <a:endParaRPr lang="en-US">
              <a:solidFill>
                <a:srgbClr val="FF0000"/>
              </a:solidFill>
            </a:endParaRPr>
          </a:p>
          <a:p>
            <a:r>
              <a:rPr lang="en-US"/>
              <a:t>  Linux OS可以有如此巨大的成就，这要归功于linus的</a:t>
            </a:r>
            <a:r>
              <a:rPr lang="en-US">
                <a:solidFill>
                  <a:srgbClr val="FF0000"/>
                </a:solidFill>
              </a:rPr>
              <a:t>开源、免费理念</a:t>
            </a:r>
            <a:r>
              <a:rPr lang="en-US"/>
              <a:t>，随着及互联网的普及，使用者在网路上就可以抓到 Linux 的原始程式码，随心所欲的与更改 Linux 的原始程式，在网际网路的日渐盛行以及 Linux 开放自由的版权之下，吸引了无数电脑高手投入开发、改善 Linux 的核心程式，使得 Linux 的功能日见强大。</a:t>
            </a:r>
            <a:endParaRPr lang="en-US"/>
          </a:p>
          <a:p>
            <a:r>
              <a:rPr lang="en-US"/>
              <a:t>————————————————</a:t>
            </a: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3235325" cy="574040"/>
          </a:xfrm>
          <a:prstGeom prst="rect">
            <a:avLst/>
          </a:prstGeom>
          <a:noFill/>
        </p:spPr>
        <p:txBody>
          <a:bodyPr wrap="square" rtlCol="0">
            <a:noAutofit/>
          </a:bodyPr>
          <a:p>
            <a:r>
              <a:rPr lang="zh-CN" sz="3200"/>
              <a:t>Linux的几大分支</a:t>
            </a:r>
            <a:endParaRPr lang="zh-CN" sz="3200"/>
          </a:p>
        </p:txBody>
      </p:sp>
      <p:pic>
        <p:nvPicPr>
          <p:cNvPr id="106" name="Picture 105"/>
          <p:cNvPicPr/>
          <p:nvPr/>
        </p:nvPicPr>
        <p:blipFill>
          <a:blip r:embed="rId1"/>
          <a:stretch>
            <a:fillRect/>
          </a:stretch>
        </p:blipFill>
        <p:spPr>
          <a:xfrm>
            <a:off x="818515" y="1450340"/>
            <a:ext cx="7465695" cy="3790950"/>
          </a:xfrm>
          <a:prstGeom prst="rect">
            <a:avLst/>
          </a:prstGeom>
          <a:noFill/>
          <a:ln w="9525">
            <a:noFill/>
          </a:ln>
        </p:spPr>
      </p:pic>
      <p:pic>
        <p:nvPicPr>
          <p:cNvPr id="3" name="Picture 2"/>
          <p:cNvPicPr/>
          <p:nvPr/>
        </p:nvPicPr>
        <p:blipFill>
          <a:blip r:embed="rId2"/>
          <a:srcRect b="8988"/>
          <a:stretch>
            <a:fillRect/>
          </a:stretch>
        </p:blipFill>
        <p:spPr>
          <a:xfrm>
            <a:off x="8639175" y="1515110"/>
            <a:ext cx="2599690" cy="3723005"/>
          </a:xfrm>
          <a:prstGeom prst="rect">
            <a:avLst/>
          </a:prstGeom>
          <a:noFill/>
          <a:ln w="9525">
            <a:noFill/>
          </a:ln>
        </p:spPr>
      </p:pic>
      <p:sp>
        <p:nvSpPr>
          <p:cNvPr id="4" name="Text Box 3"/>
          <p:cNvSpPr txBox="1"/>
          <p:nvPr/>
        </p:nvSpPr>
        <p:spPr>
          <a:xfrm>
            <a:off x="2718435" y="5475605"/>
            <a:ext cx="2788920" cy="368300"/>
          </a:xfrm>
          <a:prstGeom prst="rect">
            <a:avLst/>
          </a:prstGeom>
          <a:noFill/>
        </p:spPr>
        <p:txBody>
          <a:bodyPr wrap="square" rtlCol="0">
            <a:spAutoFit/>
          </a:bodyPr>
          <a:p>
            <a:r>
              <a:rPr lang="zh-CN" altLang="en-US"/>
              <a:t>我们使用的是</a:t>
            </a:r>
            <a:r>
              <a:rPr lang="en-US" altLang="zh-CN"/>
              <a:t>Ubuntu22.04</a:t>
            </a:r>
            <a:endParaRPr lang="en-US" altLang="zh-CN"/>
          </a:p>
        </p:txBody>
      </p:sp>
      <p:sp>
        <p:nvSpPr>
          <p:cNvPr id="5" name="Text Box 4"/>
          <p:cNvSpPr txBox="1"/>
          <p:nvPr/>
        </p:nvSpPr>
        <p:spPr>
          <a:xfrm>
            <a:off x="8565515" y="5508625"/>
            <a:ext cx="2747010" cy="368300"/>
          </a:xfrm>
          <a:prstGeom prst="rect">
            <a:avLst/>
          </a:prstGeom>
          <a:noFill/>
        </p:spPr>
        <p:txBody>
          <a:bodyPr wrap="square" rtlCol="0">
            <a:spAutoFit/>
          </a:bodyPr>
          <a:p>
            <a:r>
              <a:rPr lang="en-US"/>
              <a:t>Linux</a:t>
            </a:r>
            <a:r>
              <a:rPr lang="zh-CN" altLang="en-US"/>
              <a:t>之父：Linus Torvalds</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7679055" cy="574040"/>
          </a:xfrm>
          <a:prstGeom prst="rect">
            <a:avLst/>
          </a:prstGeom>
          <a:noFill/>
        </p:spPr>
        <p:txBody>
          <a:bodyPr wrap="square" rtlCol="0">
            <a:noAutofit/>
          </a:bodyPr>
          <a:p>
            <a:r>
              <a:rPr lang="en-US" altLang="zh-CN" sz="3200"/>
              <a:t>Ubuntu</a:t>
            </a:r>
            <a:r>
              <a:rPr lang="zh-CN" altLang="en-US" sz="3200"/>
              <a:t>与</a:t>
            </a:r>
            <a:r>
              <a:rPr lang="en-US" altLang="zh-CN" sz="3200"/>
              <a:t>linux</a:t>
            </a:r>
            <a:endParaRPr lang="en-US" altLang="zh-CN" sz="3200"/>
          </a:p>
        </p:txBody>
      </p:sp>
      <p:pic>
        <p:nvPicPr>
          <p:cNvPr id="4" name="Picture 3"/>
          <p:cNvPicPr/>
          <p:nvPr/>
        </p:nvPicPr>
        <p:blipFill>
          <a:blip r:embed="rId1"/>
          <a:stretch>
            <a:fillRect/>
          </a:stretch>
        </p:blipFill>
        <p:spPr>
          <a:xfrm>
            <a:off x="2326005" y="1870710"/>
            <a:ext cx="2080260" cy="1783080"/>
          </a:xfrm>
          <a:prstGeom prst="rect">
            <a:avLst/>
          </a:prstGeom>
          <a:noFill/>
          <a:ln w="9525">
            <a:noFill/>
          </a:ln>
        </p:spPr>
      </p:pic>
      <p:sp>
        <p:nvSpPr>
          <p:cNvPr id="5" name="Text Box 4"/>
          <p:cNvSpPr txBox="1"/>
          <p:nvPr/>
        </p:nvSpPr>
        <p:spPr>
          <a:xfrm>
            <a:off x="2625090" y="3963035"/>
            <a:ext cx="1894205" cy="368300"/>
          </a:xfrm>
          <a:prstGeom prst="rect">
            <a:avLst/>
          </a:prstGeom>
          <a:noFill/>
        </p:spPr>
        <p:txBody>
          <a:bodyPr wrap="square" rtlCol="0">
            <a:spAutoFit/>
          </a:bodyPr>
          <a:p>
            <a:r>
              <a:rPr lang="en-US"/>
              <a:t>Ubuntu</a:t>
            </a:r>
            <a:r>
              <a:rPr lang="zh-CN" altLang="en-US"/>
              <a:t>的标志</a:t>
            </a:r>
            <a:endParaRPr lang="zh-CN" altLang="en-US"/>
          </a:p>
        </p:txBody>
      </p:sp>
      <p:pic>
        <p:nvPicPr>
          <p:cNvPr id="6" name="Picture 5"/>
          <p:cNvPicPr/>
          <p:nvPr/>
        </p:nvPicPr>
        <p:blipFill>
          <a:blip r:embed="rId2"/>
          <a:stretch>
            <a:fillRect/>
          </a:stretch>
        </p:blipFill>
        <p:spPr>
          <a:xfrm>
            <a:off x="6713855" y="1683385"/>
            <a:ext cx="2415540" cy="1783080"/>
          </a:xfrm>
          <a:prstGeom prst="rect">
            <a:avLst/>
          </a:prstGeom>
          <a:noFill/>
          <a:ln w="9525">
            <a:noFill/>
          </a:ln>
        </p:spPr>
      </p:pic>
      <p:sp>
        <p:nvSpPr>
          <p:cNvPr id="7" name="Text Box 6"/>
          <p:cNvSpPr txBox="1"/>
          <p:nvPr/>
        </p:nvSpPr>
        <p:spPr>
          <a:xfrm>
            <a:off x="6954520" y="3788410"/>
            <a:ext cx="1934210" cy="922020"/>
          </a:xfrm>
          <a:prstGeom prst="rect">
            <a:avLst/>
          </a:prstGeom>
          <a:noFill/>
        </p:spPr>
        <p:txBody>
          <a:bodyPr wrap="square" rtlCol="0">
            <a:spAutoFit/>
          </a:bodyPr>
          <a:p>
            <a:r>
              <a:rPr lang="zh-CN" altLang="en-US"/>
              <a:t>代表</a:t>
            </a:r>
            <a:r>
              <a:rPr lang="en-US" altLang="zh-CN"/>
              <a:t>Linux</a:t>
            </a:r>
            <a:r>
              <a:rPr lang="zh-CN" altLang="en-US"/>
              <a:t>的企鹅</a:t>
            </a:r>
            <a:endParaRPr lang="zh-CN" altLang="en-US"/>
          </a:p>
          <a:p>
            <a:r>
              <a:rPr lang="zh-CN" altLang="en-US"/>
              <a:t>（腾讯的企鹅灵感来源于</a:t>
            </a:r>
            <a:r>
              <a:rPr lang="en-US" altLang="zh-CN"/>
              <a:t>linux</a:t>
            </a:r>
            <a:r>
              <a:rPr lang="zh-CN" altLang="en-US"/>
              <a:t>）</a:t>
            </a:r>
            <a:endParaRPr lang="zh-CN" altLang="en-US"/>
          </a:p>
        </p:txBody>
      </p:sp>
      <p:sp>
        <p:nvSpPr>
          <p:cNvPr id="8" name="Text Box 7"/>
          <p:cNvSpPr txBox="1"/>
          <p:nvPr/>
        </p:nvSpPr>
        <p:spPr>
          <a:xfrm>
            <a:off x="2442845" y="5121910"/>
            <a:ext cx="6826885" cy="645160"/>
          </a:xfrm>
          <a:prstGeom prst="rect">
            <a:avLst/>
          </a:prstGeom>
          <a:noFill/>
        </p:spPr>
        <p:txBody>
          <a:bodyPr wrap="square" rtlCol="0">
            <a:spAutoFit/>
          </a:bodyPr>
          <a:p>
            <a:r>
              <a:rPr lang="zh-CN" altLang="en-US"/>
              <a:t>有兴趣的同学可以试试在</a:t>
            </a:r>
            <a:r>
              <a:rPr lang="en-US" altLang="zh-CN"/>
              <a:t>windows</a:t>
            </a:r>
            <a:r>
              <a:rPr lang="zh-CN" altLang="en-US"/>
              <a:t>系统里安装</a:t>
            </a:r>
            <a:r>
              <a:rPr lang="en-US" altLang="zh-CN"/>
              <a:t>linux</a:t>
            </a:r>
            <a:r>
              <a:rPr lang="zh-CN" altLang="en-US"/>
              <a:t>子系统，即</a:t>
            </a:r>
            <a:r>
              <a:rPr lang="en-US" altLang="zh-CN">
                <a:solidFill>
                  <a:srgbClr val="FF0000"/>
                </a:solidFill>
              </a:rPr>
              <a:t>wsl</a:t>
            </a:r>
            <a:endParaRPr lang="en-US" altLang="zh-CN">
              <a:solidFill>
                <a:srgbClr val="FF0000"/>
              </a:solidFill>
            </a:endParaRPr>
          </a:p>
          <a:p>
            <a:r>
              <a:rPr lang="en-US" altLang="zh-CN">
                <a:solidFill>
                  <a:srgbClr val="FF0000"/>
                </a:solidFill>
                <a:hlinkClick r:id="rId3" action="ppaction://hlinkfile"/>
              </a:rPr>
              <a:t>https://blog.csdn.net/wangtcCSDN/article/details/137950545</a:t>
            </a:r>
            <a:endParaRPr lang="zh-CN" altLang="en-US">
              <a:solidFill>
                <a:srgbClr val="FF000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uFillTx/>
                <a:latin typeface="微软雅黑" panose="020B0503020204020204" charset="-122"/>
                <a:ea typeface="微软雅黑" panose="020B0503020204020204" charset="-122"/>
              </a:rPr>
              <a:t>电子与光学工程学院、</a:t>
            </a:r>
            <a:endParaRPr lang="en-US" altLang="zh-CN" sz="1400" dirty="0">
              <a:solidFill>
                <a:srgbClr val="016FBE"/>
              </a:solidFill>
              <a:uFillTx/>
              <a:latin typeface="微软雅黑" panose="020B0503020204020204" charset="-122"/>
              <a:ea typeface="微软雅黑" panose="020B0503020204020204" charset="-122"/>
            </a:endParaRPr>
          </a:p>
          <a:p>
            <a:pPr algn="ctr"/>
            <a:r>
              <a:rPr lang="zh-CN" altLang="en-US" sz="1400" dirty="0">
                <a:solidFill>
                  <a:srgbClr val="016FBE"/>
                </a:solidFill>
                <a:uFillTx/>
                <a:latin typeface="微软雅黑" panose="020B0503020204020204" charset="-122"/>
                <a:ea typeface="微软雅黑" panose="020B0503020204020204" charset="-122"/>
              </a:rPr>
              <a:t>柔性电子（未来技术）学院</a:t>
            </a:r>
            <a:endParaRPr lang="en-US" altLang="zh-CN" sz="1400" dirty="0">
              <a:solidFill>
                <a:srgbClr val="016FBE"/>
              </a:solidFill>
              <a:uFillTx/>
              <a:latin typeface="微软雅黑" panose="020B0503020204020204" charset="-122"/>
              <a:ea typeface="微软雅黑" panose="020B0503020204020204" charset="-122"/>
            </a:endParaRPr>
          </a:p>
          <a:p>
            <a:pPr algn="ctr"/>
            <a:r>
              <a:rPr lang="zh-CN" altLang="en-US" sz="1400" dirty="0">
                <a:solidFill>
                  <a:srgbClr val="016FBE"/>
                </a:solidFill>
                <a:uFillTx/>
                <a:latin typeface="微软雅黑" panose="020B0503020204020204" charset="-122"/>
                <a:ea typeface="微软雅黑" panose="020B0503020204020204" charset="-122"/>
              </a:rPr>
              <a:t>科学技术协会</a:t>
            </a:r>
            <a:endParaRPr lang="zh-CN" altLang="en-US" sz="1400" dirty="0">
              <a:solidFill>
                <a:srgbClr val="016FBE"/>
              </a:solidFill>
              <a:uFillTx/>
              <a:latin typeface="微软雅黑" panose="020B0503020204020204" charset="-122"/>
              <a:ea typeface="微软雅黑" panose="020B0503020204020204" charset="-122"/>
            </a:endParaRPr>
          </a:p>
        </p:txBody>
      </p:sp>
      <p:sp>
        <p:nvSpPr>
          <p:cNvPr id="2" name="Text Box 1"/>
          <p:cNvSpPr txBox="1"/>
          <p:nvPr/>
        </p:nvSpPr>
        <p:spPr>
          <a:xfrm>
            <a:off x="2069465" y="2852420"/>
            <a:ext cx="7679055" cy="1358900"/>
          </a:xfrm>
          <a:prstGeom prst="rect">
            <a:avLst/>
          </a:prstGeom>
          <a:noFill/>
        </p:spPr>
        <p:txBody>
          <a:bodyPr wrap="square" rtlCol="0">
            <a:noAutofit/>
          </a:bodyPr>
          <a:p>
            <a:pPr algn="ctr"/>
            <a:r>
              <a:rPr lang="zh-CN" altLang="en-US" sz="3200">
                <a:sym typeface="+mn-ea"/>
              </a:rPr>
              <a:t>第三部分：</a:t>
            </a:r>
            <a:endParaRPr lang="zh-CN" altLang="en-US" sz="3200">
              <a:sym typeface="+mn-ea"/>
            </a:endParaRPr>
          </a:p>
          <a:p>
            <a:pPr algn="ctr"/>
            <a:r>
              <a:rPr lang="en-US" altLang="zh-CN" sz="3200">
                <a:sym typeface="+mn-ea"/>
              </a:rPr>
              <a:t>linux</a:t>
            </a:r>
            <a:r>
              <a:rPr lang="zh-CN" altLang="en-US" sz="3200">
                <a:sym typeface="+mn-ea"/>
              </a:rPr>
              <a:t>入门与基本操作指令</a:t>
            </a:r>
            <a:endParaRPr lang="zh-CN" altLang="en-US" sz="3200">
              <a:solidFill>
                <a:schemeClr val="tx1"/>
              </a:solidFill>
              <a:uFillTx/>
            </a:endParaRPr>
          </a:p>
        </p:txBody>
      </p:sp>
      <p:sp>
        <p:nvSpPr>
          <p:cNvPr id="3" name="Text Box 2"/>
          <p:cNvSpPr txBox="1"/>
          <p:nvPr/>
        </p:nvSpPr>
        <p:spPr>
          <a:xfrm>
            <a:off x="2718435" y="4573905"/>
            <a:ext cx="6677025" cy="1179830"/>
          </a:xfrm>
          <a:prstGeom prst="rect">
            <a:avLst/>
          </a:prstGeom>
          <a:noFill/>
        </p:spPr>
        <p:txBody>
          <a:bodyPr wrap="square" rtlCol="0">
            <a:noAutofit/>
          </a:bodyPr>
          <a:p>
            <a:r>
              <a:rPr lang="zh-CN" altLang="en-US"/>
              <a:t>参考文章：</a:t>
            </a:r>
            <a:endParaRPr lang="zh-CN" altLang="en-US"/>
          </a:p>
          <a:p>
            <a:r>
              <a:rPr lang="en-US">
                <a:sym typeface="+mn-ea"/>
                <a:hlinkClick r:id="rId1" action="ppaction://hlinkfile"/>
              </a:rPr>
              <a:t>https://blog.csdn.net/weixin_74417251/article/details/142325018</a:t>
            </a:r>
            <a:endParaRPr lang="en-US">
              <a:sym typeface="+mn-ea"/>
              <a:hlinkClick r:id="rId1" action="ppaction://hlinkfile"/>
            </a:endParaRPr>
          </a:p>
          <a:p>
            <a:r>
              <a:rPr lang="en-US">
                <a:sym typeface="+mn-ea"/>
                <a:hlinkClick r:id="rId2" action="ppaction://hlinkfile"/>
              </a:rPr>
              <a:t>https://blog.csdn.net/csdn100861/article/details/116414786</a:t>
            </a:r>
            <a:endParaRPr lang="en-US"/>
          </a:p>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7679055" cy="574040"/>
          </a:xfrm>
          <a:prstGeom prst="rect">
            <a:avLst/>
          </a:prstGeom>
          <a:noFill/>
        </p:spPr>
        <p:txBody>
          <a:bodyPr wrap="square" rtlCol="0">
            <a:noAutofit/>
          </a:bodyPr>
          <a:p>
            <a:r>
              <a:rPr lang="zh-CN" sz="3200"/>
              <a:t>终端与控制台</a:t>
            </a:r>
            <a:endParaRPr lang="en-US" altLang="zh-CN" sz="3200"/>
          </a:p>
        </p:txBody>
      </p:sp>
      <p:sp>
        <p:nvSpPr>
          <p:cNvPr id="4" name="Text Box 3"/>
          <p:cNvSpPr txBox="1"/>
          <p:nvPr/>
        </p:nvSpPr>
        <p:spPr>
          <a:xfrm>
            <a:off x="1799590" y="1353185"/>
            <a:ext cx="8251190" cy="2861310"/>
          </a:xfrm>
          <a:prstGeom prst="rect">
            <a:avLst/>
          </a:prstGeom>
          <a:noFill/>
        </p:spPr>
        <p:txBody>
          <a:bodyPr wrap="square" rtlCol="0">
            <a:spAutoFit/>
          </a:bodyPr>
          <a:p>
            <a:r>
              <a:rPr lang="en-US" b="1"/>
              <a:t>终端（Computer terminal）</a:t>
            </a:r>
            <a:r>
              <a:rPr lang="zh-CN" altLang="en-US" b="1"/>
              <a:t>：</a:t>
            </a:r>
            <a:endParaRPr lang="zh-CN" altLang="en-US" b="1"/>
          </a:p>
          <a:p>
            <a:pPr indent="457200"/>
            <a:r>
              <a:rPr lang="en-US"/>
              <a:t>一台电脑或者计算机系统用来让用户输入数据及显示其计算结果的机器，简而言之就是人类用户与计算机交互的设备。它属于计算机的外设，是一种输入输出设备，本身并不提供运算处理功能。在早期的大型机 (Mainframe) 和小型机 (Minicomputer) 的时期，计算机是非常庞大且昂贵的，且有散热和防尘需求，所以计算机和操作人员在不同的房间里，操作人员通过专门的设备–终端来和计算机实现交互，所以也叫终端机。</a:t>
            </a:r>
            <a:endParaRPr lang="en-US"/>
          </a:p>
          <a:p>
            <a:pPr indent="457200"/>
            <a:endParaRPr lang="en-US"/>
          </a:p>
          <a:p>
            <a:pPr indent="457200"/>
            <a:r>
              <a:rPr lang="zh-CN" altLang="en-US"/>
              <a:t>方法一：</a:t>
            </a:r>
            <a:r>
              <a:rPr lang="en-US">
                <a:solidFill>
                  <a:srgbClr val="FF0000"/>
                </a:solidFill>
              </a:rPr>
              <a:t>Ctrl + Alt + T </a:t>
            </a:r>
            <a:r>
              <a:rPr lang="zh-CN" altLang="en-US">
                <a:solidFill>
                  <a:srgbClr val="FF0000"/>
                </a:solidFill>
              </a:rPr>
              <a:t>打开一个终端</a:t>
            </a:r>
            <a:endParaRPr lang="zh-CN" altLang="en-US"/>
          </a:p>
          <a:p>
            <a:pPr indent="457200"/>
            <a:r>
              <a:rPr lang="zh-CN" altLang="en-US"/>
              <a:t>方法二：</a:t>
            </a:r>
            <a:r>
              <a:rPr lang="zh-CN" altLang="en-US">
                <a:solidFill>
                  <a:srgbClr val="FF0000"/>
                </a:solidFill>
              </a:rPr>
              <a:t>右键选择</a:t>
            </a:r>
            <a:r>
              <a:rPr lang="en-US" altLang="zh-CN">
                <a:solidFill>
                  <a:srgbClr val="FF0000"/>
                </a:solidFill>
              </a:rPr>
              <a:t>Terminal</a:t>
            </a:r>
            <a:endParaRPr lang="en-US" altLang="zh-CN">
              <a:solidFill>
                <a:srgbClr val="FF0000"/>
              </a:solidFill>
            </a:endParaRPr>
          </a:p>
        </p:txBody>
      </p:sp>
      <p:sp>
        <p:nvSpPr>
          <p:cNvPr id="5" name="Text Box 4"/>
          <p:cNvSpPr txBox="1"/>
          <p:nvPr/>
        </p:nvSpPr>
        <p:spPr>
          <a:xfrm>
            <a:off x="1952625" y="4787900"/>
            <a:ext cx="490220" cy="368300"/>
          </a:xfrm>
          <a:prstGeom prst="rect">
            <a:avLst/>
          </a:prstGeom>
          <a:noFill/>
        </p:spPr>
        <p:txBody>
          <a:bodyPr wrap="square" rtlCol="0">
            <a:spAutoFit/>
          </a:bodyPr>
          <a:p>
            <a:r>
              <a:rPr lang="zh-CN" altLang="en-US">
                <a:solidFill>
                  <a:srgbClr val="FF0000"/>
                </a:solidFill>
              </a:rPr>
              <a:t>图</a:t>
            </a:r>
            <a:endParaRPr lang="zh-CN" altLang="en-US">
              <a:solidFill>
                <a:srgbClr val="FF0000"/>
              </a:solidFill>
            </a:endParaRPr>
          </a:p>
        </p:txBody>
      </p:sp>
      <p:pic>
        <p:nvPicPr>
          <p:cNvPr id="3" name="Picture 2"/>
          <p:cNvPicPr/>
          <p:nvPr/>
        </p:nvPicPr>
        <p:blipFill>
          <a:blip r:embed="rId1"/>
          <a:stretch>
            <a:fillRect/>
          </a:stretch>
        </p:blipFill>
        <p:spPr>
          <a:xfrm>
            <a:off x="2442845" y="4272280"/>
            <a:ext cx="4334510" cy="2091055"/>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7679055" cy="574040"/>
          </a:xfrm>
          <a:prstGeom prst="rect">
            <a:avLst/>
          </a:prstGeom>
          <a:noFill/>
        </p:spPr>
        <p:txBody>
          <a:bodyPr wrap="square" rtlCol="0">
            <a:noAutofit/>
          </a:bodyPr>
          <a:p>
            <a:r>
              <a:rPr lang="en-US" altLang="zh-CN" sz="3200"/>
              <a:t>Shell</a:t>
            </a:r>
            <a:r>
              <a:rPr lang="zh-CN" altLang="en-US" sz="3200"/>
              <a:t>与第一个指令</a:t>
            </a:r>
            <a:endParaRPr lang="zh-CN" altLang="en-US" sz="3200"/>
          </a:p>
        </p:txBody>
      </p:sp>
      <p:sp>
        <p:nvSpPr>
          <p:cNvPr id="3" name="Text Box 2"/>
          <p:cNvSpPr txBox="1"/>
          <p:nvPr/>
        </p:nvSpPr>
        <p:spPr>
          <a:xfrm>
            <a:off x="1626870" y="1353185"/>
            <a:ext cx="8416290" cy="1476375"/>
          </a:xfrm>
          <a:prstGeom prst="rect">
            <a:avLst/>
          </a:prstGeom>
          <a:noFill/>
        </p:spPr>
        <p:txBody>
          <a:bodyPr wrap="square" rtlCol="0">
            <a:spAutoFit/>
          </a:bodyPr>
          <a:p>
            <a:r>
              <a:t> Shell（壳层）</a:t>
            </a:r>
          </a:p>
          <a:p>
            <a:r>
              <a:t>Shell 是一种命令解释器，用于读取你在终端中输入的指令，将其翻译成系统可以理解的操作，交由操作系统内核（kernel）执行，然后将结果返回给你。</a:t>
            </a:r>
          </a:p>
          <a:p/>
          <a:p>
            <a:r>
              <a:rPr>
                <a:sym typeface="+mn-ea"/>
              </a:rPr>
              <a:t>Bash（Bourne Again Shell）：默认在很多Linux发行版中使用</a:t>
            </a:r>
            <a:endParaRPr>
              <a:sym typeface="+mn-ea"/>
            </a:endParaRPr>
          </a:p>
        </p:txBody>
      </p:sp>
      <p:sp>
        <p:nvSpPr>
          <p:cNvPr id="4" name="Text Box 3"/>
          <p:cNvSpPr txBox="1"/>
          <p:nvPr/>
        </p:nvSpPr>
        <p:spPr>
          <a:xfrm>
            <a:off x="6340475" y="3366135"/>
            <a:ext cx="4086860" cy="645160"/>
          </a:xfrm>
          <a:prstGeom prst="rect">
            <a:avLst/>
          </a:prstGeom>
          <a:noFill/>
        </p:spPr>
        <p:txBody>
          <a:bodyPr wrap="square" rtlCol="0">
            <a:spAutoFit/>
          </a:bodyPr>
          <a:p>
            <a:r>
              <a:rPr lang="zh-CN" altLang="en-US"/>
              <a:t>在第一行光标处输入</a:t>
            </a:r>
            <a:r>
              <a:rPr lang="en-US" altLang="zh-CN">
                <a:solidFill>
                  <a:srgbClr val="FF0000"/>
                </a:solidFill>
              </a:rPr>
              <a:t>mkdir</a:t>
            </a:r>
            <a:r>
              <a:rPr lang="zh-CN" altLang="en-US"/>
              <a:t>，接着</a:t>
            </a:r>
            <a:r>
              <a:rPr lang="zh-CN" altLang="en-US">
                <a:solidFill>
                  <a:srgbClr val="FF0000"/>
                </a:solidFill>
              </a:rPr>
              <a:t>回车</a:t>
            </a:r>
            <a:r>
              <a:rPr lang="zh-CN" altLang="en-US"/>
              <a:t>执行，创建一新个目录（文件夹）</a:t>
            </a:r>
            <a:endParaRPr lang="zh-CN" altLang="en-US"/>
          </a:p>
        </p:txBody>
      </p:sp>
      <p:pic>
        <p:nvPicPr>
          <p:cNvPr id="5" name="Picture 4"/>
          <p:cNvPicPr/>
          <p:nvPr/>
        </p:nvPicPr>
        <p:blipFill>
          <a:blip r:embed="rId1"/>
          <a:stretch>
            <a:fillRect/>
          </a:stretch>
        </p:blipFill>
        <p:spPr>
          <a:xfrm>
            <a:off x="1591310" y="3557270"/>
            <a:ext cx="4251325" cy="2162810"/>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uFillTx/>
                <a:latin typeface="微软雅黑" panose="020B0503020204020204" charset="-122"/>
                <a:ea typeface="微软雅黑" panose="020B0503020204020204" charset="-122"/>
              </a:rPr>
              <a:t>电子与光学工程学院、</a:t>
            </a:r>
            <a:endParaRPr lang="en-US" altLang="zh-CN" sz="1400" dirty="0">
              <a:solidFill>
                <a:srgbClr val="016FBE"/>
              </a:solidFill>
              <a:uFillTx/>
              <a:latin typeface="微软雅黑" panose="020B0503020204020204" charset="-122"/>
              <a:ea typeface="微软雅黑" panose="020B0503020204020204" charset="-122"/>
            </a:endParaRPr>
          </a:p>
          <a:p>
            <a:pPr algn="ctr"/>
            <a:r>
              <a:rPr lang="zh-CN" altLang="en-US" sz="1400" dirty="0">
                <a:solidFill>
                  <a:srgbClr val="016FBE"/>
                </a:solidFill>
                <a:uFillTx/>
                <a:latin typeface="微软雅黑" panose="020B0503020204020204" charset="-122"/>
                <a:ea typeface="微软雅黑" panose="020B0503020204020204" charset="-122"/>
              </a:rPr>
              <a:t>柔性电子（未来技术）学院</a:t>
            </a:r>
            <a:endParaRPr lang="en-US" altLang="zh-CN" sz="1400" dirty="0">
              <a:solidFill>
                <a:srgbClr val="016FBE"/>
              </a:solidFill>
              <a:uFillTx/>
              <a:latin typeface="微软雅黑" panose="020B0503020204020204" charset="-122"/>
              <a:ea typeface="微软雅黑" panose="020B0503020204020204" charset="-122"/>
            </a:endParaRPr>
          </a:p>
          <a:p>
            <a:pPr algn="ctr"/>
            <a:r>
              <a:rPr lang="zh-CN" altLang="en-US" sz="1400" dirty="0">
                <a:solidFill>
                  <a:srgbClr val="016FBE"/>
                </a:solidFill>
                <a:uFillTx/>
                <a:latin typeface="微软雅黑" panose="020B0503020204020204" charset="-122"/>
                <a:ea typeface="微软雅黑" panose="020B0503020204020204" charset="-122"/>
              </a:rPr>
              <a:t>科学技术协会</a:t>
            </a:r>
            <a:endParaRPr lang="zh-CN" altLang="en-US" sz="1400" dirty="0">
              <a:solidFill>
                <a:srgbClr val="016FBE"/>
              </a:solidFill>
              <a:uFillTx/>
              <a:latin typeface="微软雅黑" panose="020B0503020204020204" charset="-122"/>
              <a:ea typeface="微软雅黑" panose="020B0503020204020204" charset="-122"/>
            </a:endParaRPr>
          </a:p>
        </p:txBody>
      </p:sp>
      <p:sp>
        <p:nvSpPr>
          <p:cNvPr id="2" name="Text Box 1"/>
          <p:cNvSpPr txBox="1"/>
          <p:nvPr/>
        </p:nvSpPr>
        <p:spPr>
          <a:xfrm>
            <a:off x="2125980" y="657860"/>
            <a:ext cx="7679055" cy="574040"/>
          </a:xfrm>
          <a:prstGeom prst="rect">
            <a:avLst/>
          </a:prstGeom>
          <a:noFill/>
        </p:spPr>
        <p:txBody>
          <a:bodyPr wrap="square" rtlCol="0">
            <a:noAutofit/>
          </a:bodyPr>
          <a:p>
            <a:r>
              <a:rPr lang="zh-CN" sz="3200">
                <a:solidFill>
                  <a:schemeClr val="tx1"/>
                </a:solidFill>
                <a:uFillTx/>
              </a:rPr>
              <a:t>授课内容</a:t>
            </a:r>
            <a:endParaRPr lang="zh-CN" sz="3200">
              <a:solidFill>
                <a:schemeClr val="tx1"/>
              </a:solidFill>
              <a:uFillTx/>
            </a:endParaRPr>
          </a:p>
        </p:txBody>
      </p:sp>
      <p:grpSp>
        <p:nvGrpSpPr>
          <p:cNvPr id="4" name="组合 121"/>
          <p:cNvGrpSpPr/>
          <p:nvPr/>
        </p:nvGrpSpPr>
        <p:grpSpPr>
          <a:xfrm>
            <a:off x="2125981" y="2061088"/>
            <a:ext cx="3166651" cy="1451312"/>
            <a:chOff x="0" y="842963"/>
            <a:chExt cx="3167063" cy="1450976"/>
          </a:xfrm>
          <a:gradFill>
            <a:gsLst>
              <a:gs pos="33300">
                <a:srgbClr val="0070C0"/>
              </a:gs>
              <a:gs pos="100000">
                <a:srgbClr val="363F4A"/>
              </a:gs>
              <a:gs pos="0">
                <a:srgbClr val="20AEE5"/>
              </a:gs>
            </a:gsLst>
            <a:lin ang="10800000" scaled="0"/>
          </a:gradFill>
        </p:grpSpPr>
        <p:sp>
          <p:nvSpPr>
            <p:cNvPr id="5"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6"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7"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dirty="0">
                <a:solidFill>
                  <a:prstClr val="black"/>
                </a:solidFill>
              </a:endParaRPr>
            </a:p>
          </p:txBody>
        </p:sp>
        <p:sp>
          <p:nvSpPr>
            <p:cNvPr id="8"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9"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dirty="0">
                <a:solidFill>
                  <a:prstClr val="black"/>
                </a:solidFill>
              </a:endParaRPr>
            </a:p>
          </p:txBody>
        </p:sp>
        <p:sp>
          <p:nvSpPr>
            <p:cNvPr id="10"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11"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12"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13"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14"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grpSp>
      <p:grpSp>
        <p:nvGrpSpPr>
          <p:cNvPr id="15" name="组合 121"/>
          <p:cNvGrpSpPr/>
          <p:nvPr/>
        </p:nvGrpSpPr>
        <p:grpSpPr>
          <a:xfrm>
            <a:off x="2065021" y="3505078"/>
            <a:ext cx="3166651" cy="1451312"/>
            <a:chOff x="0" y="842963"/>
            <a:chExt cx="3167063" cy="1450976"/>
          </a:xfrm>
          <a:gradFill>
            <a:gsLst>
              <a:gs pos="33300">
                <a:srgbClr val="0070C0"/>
              </a:gs>
              <a:gs pos="100000">
                <a:srgbClr val="363F4A"/>
              </a:gs>
              <a:gs pos="0">
                <a:srgbClr val="20AEE5"/>
              </a:gs>
            </a:gsLst>
            <a:lin ang="10800000" scaled="0"/>
          </a:gradFill>
        </p:grpSpPr>
        <p:sp>
          <p:nvSpPr>
            <p:cNvPr id="16"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9"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21"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2"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3"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4"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5"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26" name="Text Box 25"/>
          <p:cNvSpPr txBox="1"/>
          <p:nvPr/>
        </p:nvSpPr>
        <p:spPr>
          <a:xfrm>
            <a:off x="4506595" y="2149475"/>
            <a:ext cx="6226810" cy="460375"/>
          </a:xfrm>
          <a:prstGeom prst="rect">
            <a:avLst/>
          </a:prstGeom>
          <a:noFill/>
        </p:spPr>
        <p:txBody>
          <a:bodyPr wrap="square" rtlCol="0">
            <a:spAutoFit/>
          </a:bodyPr>
          <a:p>
            <a:r>
              <a:rPr lang="zh-CN" altLang="en-US" sz="2400"/>
              <a:t>一、</a:t>
            </a:r>
            <a:r>
              <a:rPr lang="en-US" altLang="zh-CN" sz="2400"/>
              <a:t>Vmware</a:t>
            </a:r>
            <a:r>
              <a:rPr lang="zh-CN" altLang="en-US" sz="2400"/>
              <a:t>的下载与虚拟机的配置</a:t>
            </a:r>
            <a:endParaRPr lang="zh-CN" altLang="en-US" sz="2400"/>
          </a:p>
        </p:txBody>
      </p:sp>
      <p:sp>
        <p:nvSpPr>
          <p:cNvPr id="27" name="Text Box 26"/>
          <p:cNvSpPr txBox="1"/>
          <p:nvPr/>
        </p:nvSpPr>
        <p:spPr>
          <a:xfrm>
            <a:off x="4506595" y="5010785"/>
            <a:ext cx="5178425" cy="460375"/>
          </a:xfrm>
          <a:prstGeom prst="rect">
            <a:avLst/>
          </a:prstGeom>
          <a:noFill/>
        </p:spPr>
        <p:txBody>
          <a:bodyPr wrap="square" rtlCol="0">
            <a:spAutoFit/>
          </a:bodyPr>
          <a:p>
            <a:r>
              <a:rPr lang="zh-CN" altLang="en-US" sz="2400"/>
              <a:t>三、</a:t>
            </a:r>
            <a:r>
              <a:rPr lang="en-US" altLang="zh-CN" sz="2400"/>
              <a:t>linux</a:t>
            </a:r>
            <a:r>
              <a:rPr lang="zh-CN" altLang="en-US" sz="2400"/>
              <a:t>入门与基本操作指令</a:t>
            </a:r>
            <a:endParaRPr lang="zh-CN" altLang="en-US" sz="2400"/>
          </a:p>
        </p:txBody>
      </p:sp>
      <p:grpSp>
        <p:nvGrpSpPr>
          <p:cNvPr id="28" name="组合 121"/>
          <p:cNvGrpSpPr/>
          <p:nvPr/>
        </p:nvGrpSpPr>
        <p:grpSpPr>
          <a:xfrm>
            <a:off x="2131696" y="4956688"/>
            <a:ext cx="3166651" cy="1451312"/>
            <a:chOff x="0" y="842963"/>
            <a:chExt cx="3167063" cy="1450976"/>
          </a:xfrm>
          <a:gradFill>
            <a:gsLst>
              <a:gs pos="33300">
                <a:srgbClr val="0070C0"/>
              </a:gs>
              <a:gs pos="100000">
                <a:srgbClr val="363F4A"/>
              </a:gs>
              <a:gs pos="0">
                <a:srgbClr val="20AEE5"/>
              </a:gs>
            </a:gsLst>
            <a:lin ang="10800000" scaled="0"/>
          </a:gradFill>
        </p:grpSpPr>
        <p:sp>
          <p:nvSpPr>
            <p:cNvPr id="29"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30"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31"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dirty="0">
                <a:solidFill>
                  <a:prstClr val="black"/>
                </a:solidFill>
              </a:endParaRPr>
            </a:p>
          </p:txBody>
        </p:sp>
        <p:sp>
          <p:nvSpPr>
            <p:cNvPr id="32"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33"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dirty="0">
                <a:solidFill>
                  <a:prstClr val="black"/>
                </a:solidFill>
              </a:endParaRPr>
            </a:p>
          </p:txBody>
        </p:sp>
        <p:sp>
          <p:nvSpPr>
            <p:cNvPr id="34"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35"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36"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37"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sp>
          <p:nvSpPr>
            <p:cNvPr id="38"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defTabSz="914400"/>
              <a:endParaRPr lang="zh-CN" altLang="en-US" sz="1800">
                <a:solidFill>
                  <a:prstClr val="black"/>
                </a:solidFill>
              </a:endParaRPr>
            </a:p>
          </p:txBody>
        </p:sp>
      </p:grpSp>
      <p:sp>
        <p:nvSpPr>
          <p:cNvPr id="39" name="Text Box 38"/>
          <p:cNvSpPr txBox="1"/>
          <p:nvPr/>
        </p:nvSpPr>
        <p:spPr>
          <a:xfrm>
            <a:off x="4506595" y="3552825"/>
            <a:ext cx="5060315" cy="460375"/>
          </a:xfrm>
          <a:prstGeom prst="rect">
            <a:avLst/>
          </a:prstGeom>
          <a:noFill/>
        </p:spPr>
        <p:txBody>
          <a:bodyPr wrap="square" rtlCol="0">
            <a:spAutoFit/>
          </a:bodyPr>
          <a:p>
            <a:r>
              <a:rPr lang="en-US" altLang="zh-CN" sz="2400">
                <a:solidFill>
                  <a:schemeClr val="accent2"/>
                </a:solidFill>
              </a:rPr>
              <a:t>*</a:t>
            </a:r>
            <a:r>
              <a:rPr lang="zh-CN" altLang="en-US" sz="2400">
                <a:solidFill>
                  <a:schemeClr val="accent2"/>
                </a:solidFill>
              </a:rPr>
              <a:t>二、</a:t>
            </a:r>
            <a:r>
              <a:rPr lang="en-US" sz="2400">
                <a:solidFill>
                  <a:schemeClr val="accent2"/>
                </a:solidFill>
              </a:rPr>
              <a:t>linux</a:t>
            </a:r>
            <a:r>
              <a:rPr lang="zh-CN" altLang="en-US" sz="2400">
                <a:solidFill>
                  <a:schemeClr val="accent2"/>
                </a:solidFill>
              </a:rPr>
              <a:t>操作系统介绍</a:t>
            </a:r>
            <a:endParaRPr lang="zh-CN" altLang="en-US" sz="2400">
              <a:solidFill>
                <a:schemeClr val="accent2"/>
              </a:solidFill>
            </a:endParaRPr>
          </a:p>
        </p:txBody>
      </p:sp>
      <p:grpSp>
        <p:nvGrpSpPr>
          <p:cNvPr id="40" name="Group 4"/>
          <p:cNvGrpSpPr>
            <a:grpSpLocks noChangeAspect="1"/>
          </p:cNvGrpSpPr>
          <p:nvPr/>
        </p:nvGrpSpPr>
        <p:grpSpPr bwMode="auto">
          <a:xfrm rot="10800000">
            <a:off x="-61595" y="5019675"/>
            <a:ext cx="2585720" cy="1838325"/>
            <a:chOff x="2074" y="-2"/>
            <a:chExt cx="4082" cy="2902"/>
          </a:xfrm>
          <a:gradFill>
            <a:gsLst>
              <a:gs pos="0">
                <a:schemeClr val="accent5">
                  <a:lumMod val="50000"/>
                </a:schemeClr>
              </a:gs>
              <a:gs pos="97101">
                <a:srgbClr val="20AEE5"/>
              </a:gs>
              <a:gs pos="72000">
                <a:srgbClr val="0070C0"/>
              </a:gs>
            </a:gsLst>
            <a:lin ang="10800000" scaled="0"/>
          </a:gradFill>
        </p:grpSpPr>
        <p:sp>
          <p:nvSpPr>
            <p:cNvPr id="41"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4"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8"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0"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9"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0"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1"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2"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3"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9"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0"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2"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5"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6"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4"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9"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0"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1"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3"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5"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6"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7"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8"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9"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0"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1"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2"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3"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4"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5"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6"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7"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8"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9"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500"/>
                                        <p:tgtEl>
                                          <p:spTgt spid="134"/>
                                        </p:tgtEl>
                                      </p:cBhvr>
                                    </p:animEffect>
                                  </p:childTnLst>
                                </p:cTn>
                              </p:par>
                              <p:par>
                                <p:cTn id="12" presetID="22" presetClass="entr" presetSubtype="8"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400"/>
                                        <p:tgtEl>
                                          <p:spTgt spid="4"/>
                                        </p:tgtEl>
                                      </p:cBhvr>
                                    </p:animEffect>
                                  </p:childTnLst>
                                </p:cTn>
                              </p:par>
                              <p:par>
                                <p:cTn id="15" presetID="22" presetClass="entr" presetSubtype="8"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400"/>
                                        <p:tgtEl>
                                          <p:spTgt spid="15"/>
                                        </p:tgtEl>
                                      </p:cBhvr>
                                    </p:animEffect>
                                  </p:childTnLst>
                                </p:cTn>
                              </p:par>
                              <p:par>
                                <p:cTn id="18" presetID="22" presetClass="entr" presetSubtype="8"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400"/>
                                        <p:tgtEl>
                                          <p:spTgt spid="28"/>
                                        </p:tgtEl>
                                      </p:cBhvr>
                                    </p:animEffect>
                                  </p:childTnLst>
                                </p:cTn>
                              </p:par>
                              <p:par>
                                <p:cTn id="21" presetID="22" presetClass="entr" presetSubtype="4"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3263900" cy="574040"/>
          </a:xfrm>
          <a:prstGeom prst="rect">
            <a:avLst/>
          </a:prstGeom>
          <a:noFill/>
        </p:spPr>
        <p:txBody>
          <a:bodyPr wrap="square" rtlCol="0">
            <a:noAutofit/>
          </a:bodyPr>
          <a:p>
            <a:r>
              <a:rPr lang="en-US" altLang="zh-CN" sz="3200"/>
              <a:t>cd</a:t>
            </a:r>
            <a:r>
              <a:rPr lang="zh-CN" altLang="en-US" sz="3200"/>
              <a:t>与</a:t>
            </a:r>
            <a:r>
              <a:rPr lang="en-US" altLang="zh-CN" sz="3200"/>
              <a:t>ls</a:t>
            </a:r>
            <a:r>
              <a:rPr lang="zh-CN" altLang="en-US" sz="3200"/>
              <a:t>指令</a:t>
            </a:r>
            <a:endParaRPr lang="zh-CN" altLang="en-US" sz="3200"/>
          </a:p>
        </p:txBody>
      </p:sp>
      <p:pic>
        <p:nvPicPr>
          <p:cNvPr id="3" name="Picture 2"/>
          <p:cNvPicPr/>
          <p:nvPr/>
        </p:nvPicPr>
        <p:blipFill>
          <a:blip r:embed="rId1"/>
          <a:stretch>
            <a:fillRect/>
          </a:stretch>
        </p:blipFill>
        <p:spPr>
          <a:xfrm>
            <a:off x="5730875" y="1148715"/>
            <a:ext cx="5458460" cy="5330825"/>
          </a:xfrm>
          <a:prstGeom prst="rect">
            <a:avLst/>
          </a:prstGeom>
          <a:noFill/>
          <a:ln w="9525">
            <a:noFill/>
          </a:ln>
        </p:spPr>
      </p:pic>
      <p:sp>
        <p:nvSpPr>
          <p:cNvPr id="4" name="Text Box 3"/>
          <p:cNvSpPr txBox="1"/>
          <p:nvPr/>
        </p:nvSpPr>
        <p:spPr>
          <a:xfrm>
            <a:off x="1116965" y="1696085"/>
            <a:ext cx="4051300" cy="2069465"/>
          </a:xfrm>
          <a:prstGeom prst="rect">
            <a:avLst/>
          </a:prstGeom>
          <a:noFill/>
        </p:spPr>
        <p:txBody>
          <a:bodyPr wrap="square" rtlCol="0">
            <a:noAutofit/>
          </a:bodyPr>
          <a:p>
            <a:r>
              <a:rPr lang="en-US"/>
              <a:t>cd</a:t>
            </a:r>
            <a:r>
              <a:rPr lang="zh-CN" altLang="en-US"/>
              <a:t>指令：</a:t>
            </a:r>
            <a:endParaRPr lang="zh-CN" altLang="en-US"/>
          </a:p>
          <a:p>
            <a:endParaRPr lang="zh-CN" altLang="en-US"/>
          </a:p>
          <a:p>
            <a:r>
              <a:rPr lang="en-US" altLang="zh-CN">
                <a:solidFill>
                  <a:srgbClr val="FF0000"/>
                </a:solidFill>
              </a:rPr>
              <a:t>cd + </a:t>
            </a:r>
            <a:r>
              <a:rPr lang="zh-CN" altLang="en-US">
                <a:solidFill>
                  <a:srgbClr val="FF0000"/>
                </a:solidFill>
              </a:rPr>
              <a:t>当前目录下的子目录</a:t>
            </a:r>
            <a:r>
              <a:rPr lang="en-US" altLang="zh-CN"/>
              <a:t> = </a:t>
            </a:r>
            <a:r>
              <a:rPr lang="zh-CN" altLang="en-US"/>
              <a:t>进入子目录</a:t>
            </a:r>
            <a:endParaRPr lang="zh-CN" altLang="en-US"/>
          </a:p>
          <a:p>
            <a:r>
              <a:rPr lang="en-US" altLang="zh-CN">
                <a:solidFill>
                  <a:srgbClr val="FF0000"/>
                </a:solidFill>
              </a:rPr>
              <a:t>cd + ..</a:t>
            </a:r>
            <a:r>
              <a:rPr lang="en-US" altLang="zh-CN"/>
              <a:t> = </a:t>
            </a:r>
            <a:r>
              <a:rPr lang="zh-CN" altLang="en-US"/>
              <a:t>回到上一目录</a:t>
            </a:r>
            <a:endParaRPr lang="zh-CN" altLang="en-US"/>
          </a:p>
          <a:p>
            <a:endParaRPr lang="zh-CN" altLang="en-US"/>
          </a:p>
          <a:p>
            <a:r>
              <a:rPr lang="zh-CN" altLang="en-US"/>
              <a:t>使用这个命令我们创建一个新</a:t>
            </a:r>
            <a:r>
              <a:rPr lang="en-US" altLang="zh-CN"/>
              <a:t>dir</a:t>
            </a:r>
            <a:r>
              <a:rPr lang="zh-CN" altLang="en-US"/>
              <a:t>然后进入。</a:t>
            </a:r>
            <a:r>
              <a:rPr lang="en-US" altLang="zh-CN">
                <a:solidFill>
                  <a:srgbClr val="FF0000"/>
                </a:solidFill>
              </a:rPr>
              <a:t>pwd</a:t>
            </a:r>
            <a:r>
              <a:rPr lang="zh-CN" altLang="en-US"/>
              <a:t>指令可以显示当前路径</a:t>
            </a:r>
            <a:endParaRPr lang="zh-CN" altLang="en-US"/>
          </a:p>
          <a:p>
            <a:endParaRPr lang="zh-CN" altLang="en-US"/>
          </a:p>
          <a:p>
            <a:endParaRPr lang="zh-CN" altLang="en-US"/>
          </a:p>
        </p:txBody>
      </p:sp>
      <p:pic>
        <p:nvPicPr>
          <p:cNvPr id="6" name="Picture 5"/>
          <p:cNvPicPr/>
          <p:nvPr/>
        </p:nvPicPr>
        <p:blipFill>
          <a:blip r:embed="rId2"/>
          <a:stretch>
            <a:fillRect/>
          </a:stretch>
        </p:blipFill>
        <p:spPr>
          <a:xfrm>
            <a:off x="1230630" y="3981450"/>
            <a:ext cx="4023995" cy="2552065"/>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7679055" cy="574040"/>
          </a:xfrm>
          <a:prstGeom prst="rect">
            <a:avLst/>
          </a:prstGeom>
          <a:noFill/>
        </p:spPr>
        <p:txBody>
          <a:bodyPr wrap="square" rtlCol="0">
            <a:noAutofit/>
          </a:bodyPr>
          <a:p>
            <a:r>
              <a:rPr lang="en-US" altLang="zh-CN" sz="3200"/>
              <a:t>mp</a:t>
            </a:r>
            <a:r>
              <a:rPr lang="zh-CN" altLang="en-US" sz="3200"/>
              <a:t>和</a:t>
            </a:r>
            <a:r>
              <a:rPr lang="en-US" altLang="zh-CN" sz="3200"/>
              <a:t>mv</a:t>
            </a:r>
            <a:r>
              <a:rPr lang="zh-CN" altLang="en-US" sz="3200"/>
              <a:t>命令</a:t>
            </a:r>
            <a:endParaRPr lang="zh-CN" altLang="en-US" sz="3200"/>
          </a:p>
        </p:txBody>
      </p:sp>
      <p:pic>
        <p:nvPicPr>
          <p:cNvPr id="3" name="Picture 2"/>
          <p:cNvPicPr/>
          <p:nvPr/>
        </p:nvPicPr>
        <p:blipFill>
          <a:blip r:embed="rId1"/>
          <a:stretch>
            <a:fillRect/>
          </a:stretch>
        </p:blipFill>
        <p:spPr>
          <a:xfrm>
            <a:off x="513080" y="1353185"/>
            <a:ext cx="5582285" cy="2524760"/>
          </a:xfrm>
          <a:prstGeom prst="rect">
            <a:avLst/>
          </a:prstGeom>
          <a:noFill/>
          <a:ln w="9525">
            <a:noFill/>
          </a:ln>
        </p:spPr>
      </p:pic>
      <p:pic>
        <p:nvPicPr>
          <p:cNvPr id="4" name="Picture 3"/>
          <p:cNvPicPr/>
          <p:nvPr/>
        </p:nvPicPr>
        <p:blipFill>
          <a:blip r:embed="rId2"/>
          <a:stretch>
            <a:fillRect/>
          </a:stretch>
        </p:blipFill>
        <p:spPr>
          <a:xfrm>
            <a:off x="6095365" y="1245235"/>
            <a:ext cx="5604510" cy="4332605"/>
          </a:xfrm>
          <a:prstGeom prst="rect">
            <a:avLst/>
          </a:prstGeom>
          <a:noFill/>
          <a:ln w="9525">
            <a:noFill/>
          </a:ln>
        </p:spPr>
      </p:pic>
      <p:sp>
        <p:nvSpPr>
          <p:cNvPr id="5" name="Text Box 4"/>
          <p:cNvSpPr txBox="1"/>
          <p:nvPr/>
        </p:nvSpPr>
        <p:spPr>
          <a:xfrm>
            <a:off x="708660" y="4210050"/>
            <a:ext cx="5170170" cy="368300"/>
          </a:xfrm>
          <a:prstGeom prst="rect">
            <a:avLst/>
          </a:prstGeom>
          <a:noFill/>
        </p:spPr>
        <p:txBody>
          <a:bodyPr wrap="square" rtlCol="0">
            <a:spAutoFit/>
          </a:bodyPr>
          <a:p>
            <a:r>
              <a:rPr lang="zh-CN" altLang="en-US"/>
              <a:t>尝试复制与移动我们已创建的目录</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7679055" cy="574040"/>
          </a:xfrm>
          <a:prstGeom prst="rect">
            <a:avLst/>
          </a:prstGeom>
          <a:noFill/>
        </p:spPr>
        <p:txBody>
          <a:bodyPr wrap="square" rtlCol="0">
            <a:noAutofit/>
          </a:bodyPr>
          <a:p>
            <a:r>
              <a:rPr lang="en-US" altLang="zh-CN" sz="3200"/>
              <a:t>rm</a:t>
            </a:r>
            <a:r>
              <a:rPr lang="zh-CN" altLang="en-US" sz="3200"/>
              <a:t>命令</a:t>
            </a:r>
            <a:endParaRPr lang="zh-CN" altLang="en-US" sz="3200"/>
          </a:p>
        </p:txBody>
      </p:sp>
      <p:pic>
        <p:nvPicPr>
          <p:cNvPr id="3" name="Picture 2"/>
          <p:cNvPicPr/>
          <p:nvPr/>
        </p:nvPicPr>
        <p:blipFill>
          <a:blip r:embed="rId1"/>
          <a:stretch>
            <a:fillRect/>
          </a:stretch>
        </p:blipFill>
        <p:spPr>
          <a:xfrm>
            <a:off x="1179830" y="1265555"/>
            <a:ext cx="7420610" cy="3486150"/>
          </a:xfrm>
          <a:prstGeom prst="rect">
            <a:avLst/>
          </a:prstGeom>
          <a:noFill/>
          <a:ln w="9525">
            <a:noFill/>
          </a:ln>
        </p:spPr>
      </p:pic>
      <p:sp>
        <p:nvSpPr>
          <p:cNvPr id="4" name="Text Box 3"/>
          <p:cNvSpPr txBox="1"/>
          <p:nvPr/>
        </p:nvSpPr>
        <p:spPr>
          <a:xfrm>
            <a:off x="8863330" y="1562735"/>
            <a:ext cx="3136265" cy="922020"/>
          </a:xfrm>
          <a:prstGeom prst="rect">
            <a:avLst/>
          </a:prstGeom>
          <a:noFill/>
        </p:spPr>
        <p:txBody>
          <a:bodyPr wrap="square" rtlCol="0">
            <a:spAutoFit/>
          </a:bodyPr>
          <a:p>
            <a:r>
              <a:rPr lang="zh-CN" altLang="en-US"/>
              <a:t>最后我们使用</a:t>
            </a:r>
            <a:r>
              <a:rPr lang="en-US" altLang="zh-CN"/>
              <a:t>rm</a:t>
            </a:r>
            <a:r>
              <a:rPr lang="zh-CN" altLang="en-US"/>
              <a:t>（</a:t>
            </a:r>
            <a:r>
              <a:rPr lang="en-US" altLang="zh-CN"/>
              <a:t>remove</a:t>
            </a:r>
            <a:r>
              <a:rPr lang="zh-CN" altLang="en-US"/>
              <a:t>）命令将刚刚创建的</a:t>
            </a:r>
            <a:r>
              <a:rPr lang="en-US" altLang="zh-CN"/>
              <a:t>dir</a:t>
            </a:r>
            <a:r>
              <a:rPr lang="zh-CN" altLang="en-US"/>
              <a:t>删除掉，回到最初的状态。</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5289550" cy="574040"/>
          </a:xfrm>
          <a:prstGeom prst="rect">
            <a:avLst/>
          </a:prstGeom>
          <a:noFill/>
        </p:spPr>
        <p:txBody>
          <a:bodyPr wrap="square" rtlCol="0">
            <a:noAutofit/>
          </a:bodyPr>
          <a:p>
            <a:r>
              <a:rPr lang="zh-CN" altLang="en-US" sz="3200"/>
              <a:t>小试身手：</a:t>
            </a:r>
            <a:r>
              <a:rPr lang="en-US" altLang="zh-CN" sz="3200"/>
              <a:t>ssh</a:t>
            </a:r>
            <a:r>
              <a:rPr lang="zh-CN" altLang="en-US" sz="3200"/>
              <a:t>指令远程连接</a:t>
            </a:r>
            <a:endParaRPr lang="zh-CN" altLang="en-US" sz="3200"/>
          </a:p>
        </p:txBody>
      </p:sp>
      <p:sp>
        <p:nvSpPr>
          <p:cNvPr id="3" name="Text Box 2"/>
          <p:cNvSpPr txBox="1"/>
          <p:nvPr/>
        </p:nvSpPr>
        <p:spPr>
          <a:xfrm>
            <a:off x="2088515" y="5529580"/>
            <a:ext cx="6868795" cy="368300"/>
          </a:xfrm>
          <a:prstGeom prst="rect">
            <a:avLst/>
          </a:prstGeom>
          <a:noFill/>
        </p:spPr>
        <p:txBody>
          <a:bodyPr wrap="square" rtlCol="0" anchor="t">
            <a:spAutoFit/>
          </a:bodyPr>
          <a:p>
            <a:r>
              <a:rPr lang="zh-CN" altLang="en-US">
                <a:hlinkClick r:id="rId1" action="ppaction://hlinkfile"/>
              </a:rPr>
              <a:t>参考文章：</a:t>
            </a:r>
            <a:r>
              <a:rPr lang="en-US">
                <a:hlinkClick r:id="rId1" action="ppaction://hlinkfile"/>
              </a:rPr>
              <a:t>https://blog.csdn.net/CSNN2019/article/details/115257418</a:t>
            </a:r>
            <a:endParaRPr lang="en-US"/>
          </a:p>
        </p:txBody>
      </p:sp>
      <p:pic>
        <p:nvPicPr>
          <p:cNvPr id="4" name="Picture 3"/>
          <p:cNvPicPr/>
          <p:nvPr/>
        </p:nvPicPr>
        <p:blipFill>
          <a:blip r:embed="rId2"/>
          <a:stretch>
            <a:fillRect/>
          </a:stretch>
        </p:blipFill>
        <p:spPr>
          <a:xfrm>
            <a:off x="1999615" y="2486660"/>
            <a:ext cx="6144895" cy="2915920"/>
          </a:xfrm>
          <a:prstGeom prst="rect">
            <a:avLst/>
          </a:prstGeom>
          <a:noFill/>
          <a:ln w="9525">
            <a:noFill/>
          </a:ln>
        </p:spPr>
      </p:pic>
      <p:sp>
        <p:nvSpPr>
          <p:cNvPr id="5" name="Text Box 4"/>
          <p:cNvSpPr txBox="1"/>
          <p:nvPr/>
        </p:nvSpPr>
        <p:spPr>
          <a:xfrm>
            <a:off x="1952625" y="1515110"/>
            <a:ext cx="6724650" cy="922020"/>
          </a:xfrm>
          <a:prstGeom prst="rect">
            <a:avLst/>
          </a:prstGeom>
          <a:noFill/>
        </p:spPr>
        <p:txBody>
          <a:bodyPr wrap="square" rtlCol="0">
            <a:spAutoFit/>
          </a:bodyPr>
          <a:p>
            <a:r>
              <a:rPr lang="zh-CN" altLang="en-US"/>
              <a:t>接下来的时间以及课后，大家可以根据所学知识</a:t>
            </a:r>
            <a:r>
              <a:rPr lang="en-US" altLang="zh-CN"/>
              <a:t>+</a:t>
            </a:r>
            <a:r>
              <a:rPr lang="zh-CN" altLang="en-US"/>
              <a:t>加上网上搜索，完成使用</a:t>
            </a:r>
            <a:r>
              <a:rPr lang="en-US" altLang="zh-CN"/>
              <a:t>ssh</a:t>
            </a:r>
            <a:r>
              <a:rPr lang="zh-CN" altLang="en-US"/>
              <a:t>服务连接自己的物理机与虚拟机（其中涉及</a:t>
            </a:r>
            <a:r>
              <a:rPr lang="en-US" altLang="zh-CN"/>
              <a:t>sudo</a:t>
            </a:r>
            <a:r>
              <a:rPr lang="zh-CN" altLang="en-US"/>
              <a:t>命令以及用户组的概念将在下一节课介绍）</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uFillTx/>
                <a:latin typeface="微软雅黑" panose="020B0503020204020204" charset="-122"/>
                <a:ea typeface="微软雅黑" panose="020B0503020204020204" charset="-122"/>
              </a:rPr>
              <a:t>电子与光学工程学院、</a:t>
            </a:r>
            <a:endParaRPr lang="en-US" altLang="zh-CN" sz="1400" dirty="0">
              <a:solidFill>
                <a:srgbClr val="016FBE"/>
              </a:solidFill>
              <a:uFillTx/>
              <a:latin typeface="微软雅黑" panose="020B0503020204020204" charset="-122"/>
              <a:ea typeface="微软雅黑" panose="020B0503020204020204" charset="-122"/>
            </a:endParaRPr>
          </a:p>
          <a:p>
            <a:pPr algn="ctr"/>
            <a:r>
              <a:rPr lang="zh-CN" altLang="en-US" sz="1400" dirty="0">
                <a:solidFill>
                  <a:srgbClr val="016FBE"/>
                </a:solidFill>
                <a:uFillTx/>
                <a:latin typeface="微软雅黑" panose="020B0503020204020204" charset="-122"/>
                <a:ea typeface="微软雅黑" panose="020B0503020204020204" charset="-122"/>
              </a:rPr>
              <a:t>柔性电子（未来技术）学院</a:t>
            </a:r>
            <a:endParaRPr lang="en-US" altLang="zh-CN" sz="1400" dirty="0">
              <a:solidFill>
                <a:srgbClr val="016FBE"/>
              </a:solidFill>
              <a:uFillTx/>
              <a:latin typeface="微软雅黑" panose="020B0503020204020204" charset="-122"/>
              <a:ea typeface="微软雅黑" panose="020B0503020204020204" charset="-122"/>
            </a:endParaRPr>
          </a:p>
          <a:p>
            <a:pPr algn="ctr"/>
            <a:r>
              <a:rPr lang="zh-CN" altLang="en-US" sz="1400" dirty="0">
                <a:solidFill>
                  <a:srgbClr val="016FBE"/>
                </a:solidFill>
                <a:uFillTx/>
                <a:latin typeface="微软雅黑" panose="020B0503020204020204" charset="-122"/>
                <a:ea typeface="微软雅黑" panose="020B0503020204020204" charset="-122"/>
              </a:rPr>
              <a:t>科学技术协会</a:t>
            </a:r>
            <a:endParaRPr lang="zh-CN" altLang="en-US" sz="1400" dirty="0">
              <a:solidFill>
                <a:srgbClr val="016FBE"/>
              </a:solidFill>
              <a:uFillTx/>
              <a:latin typeface="微软雅黑" panose="020B0503020204020204" charset="-122"/>
              <a:ea typeface="微软雅黑" panose="020B0503020204020204" charset="-122"/>
            </a:endParaRPr>
          </a:p>
        </p:txBody>
      </p:sp>
      <p:sp>
        <p:nvSpPr>
          <p:cNvPr id="2" name="Text Box 1"/>
          <p:cNvSpPr txBox="1"/>
          <p:nvPr/>
        </p:nvSpPr>
        <p:spPr>
          <a:xfrm>
            <a:off x="4036060" y="2807970"/>
            <a:ext cx="3750945" cy="858520"/>
          </a:xfrm>
          <a:prstGeom prst="rect">
            <a:avLst/>
          </a:prstGeom>
          <a:noFill/>
        </p:spPr>
        <p:txBody>
          <a:bodyPr wrap="square" rtlCol="0">
            <a:noAutofit/>
          </a:bodyPr>
          <a:p>
            <a:r>
              <a:rPr lang="zh-CN" sz="5400">
                <a:solidFill>
                  <a:schemeClr val="tx1"/>
                </a:solidFill>
                <a:uFillTx/>
              </a:rPr>
              <a:t>谢谢大家！</a:t>
            </a:r>
            <a:endParaRPr lang="en-US" altLang="zh-CN" sz="5400">
              <a:solidFill>
                <a:schemeClr val="tx1"/>
              </a:solidFill>
              <a:uFillTx/>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uFillTx/>
                <a:latin typeface="微软雅黑" panose="020B0503020204020204" charset="-122"/>
                <a:ea typeface="微软雅黑" panose="020B0503020204020204" charset="-122"/>
              </a:rPr>
              <a:t>电子与光学工程学院、</a:t>
            </a:r>
            <a:endParaRPr lang="en-US" altLang="zh-CN" sz="1400" dirty="0">
              <a:solidFill>
                <a:srgbClr val="016FBE"/>
              </a:solidFill>
              <a:uFillTx/>
              <a:latin typeface="微软雅黑" panose="020B0503020204020204" charset="-122"/>
              <a:ea typeface="微软雅黑" panose="020B0503020204020204" charset="-122"/>
            </a:endParaRPr>
          </a:p>
          <a:p>
            <a:pPr algn="ctr"/>
            <a:r>
              <a:rPr lang="zh-CN" altLang="en-US" sz="1400" dirty="0">
                <a:solidFill>
                  <a:srgbClr val="016FBE"/>
                </a:solidFill>
                <a:uFillTx/>
                <a:latin typeface="微软雅黑" panose="020B0503020204020204" charset="-122"/>
                <a:ea typeface="微软雅黑" panose="020B0503020204020204" charset="-122"/>
              </a:rPr>
              <a:t>柔性电子（未来技术）学院</a:t>
            </a:r>
            <a:endParaRPr lang="en-US" altLang="zh-CN" sz="1400" dirty="0">
              <a:solidFill>
                <a:srgbClr val="016FBE"/>
              </a:solidFill>
              <a:uFillTx/>
              <a:latin typeface="微软雅黑" panose="020B0503020204020204" charset="-122"/>
              <a:ea typeface="微软雅黑" panose="020B0503020204020204" charset="-122"/>
            </a:endParaRPr>
          </a:p>
          <a:p>
            <a:pPr algn="ctr"/>
            <a:r>
              <a:rPr lang="zh-CN" altLang="en-US" sz="1400" dirty="0">
                <a:solidFill>
                  <a:srgbClr val="016FBE"/>
                </a:solidFill>
                <a:uFillTx/>
                <a:latin typeface="微软雅黑" panose="020B0503020204020204" charset="-122"/>
                <a:ea typeface="微软雅黑" panose="020B0503020204020204" charset="-122"/>
              </a:rPr>
              <a:t>科学技术协会</a:t>
            </a:r>
            <a:endParaRPr lang="zh-CN" altLang="en-US" sz="1400" dirty="0">
              <a:solidFill>
                <a:srgbClr val="016FBE"/>
              </a:solidFill>
              <a:uFillTx/>
              <a:latin typeface="微软雅黑" panose="020B0503020204020204" charset="-122"/>
              <a:ea typeface="微软雅黑" panose="020B0503020204020204" charset="-122"/>
            </a:endParaRPr>
          </a:p>
        </p:txBody>
      </p:sp>
      <p:sp>
        <p:nvSpPr>
          <p:cNvPr id="2" name="Text Box 1"/>
          <p:cNvSpPr txBox="1"/>
          <p:nvPr/>
        </p:nvSpPr>
        <p:spPr>
          <a:xfrm>
            <a:off x="2069465" y="2852420"/>
            <a:ext cx="7679055" cy="1358900"/>
          </a:xfrm>
          <a:prstGeom prst="rect">
            <a:avLst/>
          </a:prstGeom>
          <a:noFill/>
        </p:spPr>
        <p:txBody>
          <a:bodyPr wrap="square" rtlCol="0">
            <a:noAutofit/>
          </a:bodyPr>
          <a:p>
            <a:pPr algn="ctr"/>
            <a:r>
              <a:rPr lang="zh-CN" altLang="en-US" sz="3200">
                <a:sym typeface="+mn-ea"/>
              </a:rPr>
              <a:t>第一部分：</a:t>
            </a:r>
            <a:endParaRPr lang="zh-CN" altLang="en-US" sz="3200">
              <a:sym typeface="+mn-ea"/>
            </a:endParaRPr>
          </a:p>
          <a:p>
            <a:pPr algn="ctr"/>
            <a:r>
              <a:rPr lang="en-US" altLang="zh-CN" sz="3200">
                <a:sym typeface="+mn-ea"/>
              </a:rPr>
              <a:t>Vmware</a:t>
            </a:r>
            <a:r>
              <a:rPr lang="zh-CN" altLang="en-US" sz="3200">
                <a:sym typeface="+mn-ea"/>
              </a:rPr>
              <a:t>的下载与虚拟机的配置</a:t>
            </a:r>
            <a:endParaRPr lang="zh-CN" altLang="en-US" sz="3200">
              <a:solidFill>
                <a:schemeClr val="tx1"/>
              </a:solidFill>
              <a:uFillTx/>
            </a:endParaRPr>
          </a:p>
        </p:txBody>
      </p:sp>
      <p:sp>
        <p:nvSpPr>
          <p:cNvPr id="3" name="Text Box 2"/>
          <p:cNvSpPr txBox="1"/>
          <p:nvPr/>
        </p:nvSpPr>
        <p:spPr>
          <a:xfrm>
            <a:off x="1651635" y="4204970"/>
            <a:ext cx="9228455" cy="798830"/>
          </a:xfrm>
          <a:prstGeom prst="rect">
            <a:avLst/>
          </a:prstGeom>
          <a:noFill/>
        </p:spPr>
        <p:txBody>
          <a:bodyPr wrap="square" rtlCol="0">
            <a:noAutofit/>
          </a:bodyPr>
          <a:p>
            <a:r>
              <a:rPr lang="zh-CN" altLang="en-US"/>
              <a:t>参考文章：</a:t>
            </a:r>
            <a:endParaRPr lang="zh-CN" altLang="en-US"/>
          </a:p>
          <a:p>
            <a:r>
              <a:rPr lang="en-US">
                <a:sym typeface="+mn-ea"/>
                <a:hlinkClick r:id="rId1" action="ppaction://hlinkfile"/>
              </a:rPr>
              <a:t>https://www.sysgeek.cn/install-vmware-workstation-pro/#0-%E4%B8%8B%E8%BD%BD-vmware-workstation-pro-%E4%B8%AA%E4%BA%BA%E5%85%8D%E8%B4%B9%E7%89%88</a:t>
            </a:r>
            <a:endParaRPr lang="en-US"/>
          </a:p>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3970655" cy="574040"/>
          </a:xfrm>
          <a:prstGeom prst="rect">
            <a:avLst/>
          </a:prstGeom>
          <a:noFill/>
        </p:spPr>
        <p:txBody>
          <a:bodyPr wrap="square" rtlCol="0">
            <a:noAutofit/>
          </a:bodyPr>
          <a:p>
            <a:r>
              <a:rPr lang="zh-CN" sz="3200"/>
              <a:t>安装</a:t>
            </a:r>
            <a:r>
              <a:rPr lang="en-US" altLang="zh-CN" sz="3200"/>
              <a:t>Vmware</a:t>
            </a:r>
            <a:r>
              <a:rPr lang="zh-CN" altLang="en-US" sz="3200"/>
              <a:t>步骤</a:t>
            </a:r>
            <a:endParaRPr lang="zh-CN" altLang="en-US" sz="3200"/>
          </a:p>
        </p:txBody>
      </p:sp>
      <p:sp>
        <p:nvSpPr>
          <p:cNvPr id="5" name="Text Box 4"/>
          <p:cNvSpPr txBox="1"/>
          <p:nvPr/>
        </p:nvSpPr>
        <p:spPr>
          <a:xfrm>
            <a:off x="379730" y="1353185"/>
            <a:ext cx="6096000" cy="1273810"/>
          </a:xfrm>
          <a:prstGeom prst="rect">
            <a:avLst/>
          </a:prstGeom>
          <a:noFill/>
        </p:spPr>
        <p:txBody>
          <a:bodyPr wrap="square" rtlCol="0" anchor="t">
            <a:noAutofit/>
          </a:bodyPr>
          <a:p>
            <a:r>
              <a:rPr lang="en-US">
                <a:sym typeface="+mn-ea"/>
              </a:rPr>
              <a:t>方法 1：注册 Broadcom 官网账号并下载</a:t>
            </a:r>
            <a:endParaRPr lang="en-US">
              <a:sym typeface="+mn-ea"/>
            </a:endParaRPr>
          </a:p>
          <a:p>
            <a:r>
              <a:rPr lang="en-US"/>
              <a:t>1访问 Broadcom 注册页面</a:t>
            </a:r>
            <a:r>
              <a:rPr lang="en-US">
                <a:hlinkClick r:id="rId1" action="ppaction://hlinkfile"/>
              </a:rPr>
              <a:t>https://profile.broadcom.com/web/registration</a:t>
            </a:r>
            <a:r>
              <a:rPr lang="en-US"/>
              <a:t>，通过邮箱注册或登录你的账户。</a:t>
            </a:r>
            <a:endParaRPr lang="en-US"/>
          </a:p>
          <a:p>
            <a:endParaRPr lang="en-US"/>
          </a:p>
          <a:p>
            <a:endParaRPr lang="en-US"/>
          </a:p>
          <a:p>
            <a:endParaRPr lang="en-US"/>
          </a:p>
        </p:txBody>
      </p:sp>
      <p:pic>
        <p:nvPicPr>
          <p:cNvPr id="6" name="Picture 5"/>
          <p:cNvPicPr/>
          <p:nvPr/>
        </p:nvPicPr>
        <p:blipFill>
          <a:blip r:embed="rId2"/>
          <a:stretch>
            <a:fillRect/>
          </a:stretch>
        </p:blipFill>
        <p:spPr>
          <a:xfrm>
            <a:off x="6328410" y="2207895"/>
            <a:ext cx="5810250" cy="3429000"/>
          </a:xfrm>
          <a:prstGeom prst="rect">
            <a:avLst/>
          </a:prstGeom>
          <a:noFill/>
          <a:ln w="9525">
            <a:noFill/>
          </a:ln>
        </p:spPr>
      </p:pic>
      <p:sp>
        <p:nvSpPr>
          <p:cNvPr id="7" name="Text Box 6"/>
          <p:cNvSpPr txBox="1"/>
          <p:nvPr/>
        </p:nvSpPr>
        <p:spPr>
          <a:xfrm>
            <a:off x="6419850" y="1353185"/>
            <a:ext cx="5628005" cy="645160"/>
          </a:xfrm>
          <a:prstGeom prst="rect">
            <a:avLst/>
          </a:prstGeom>
          <a:noFill/>
        </p:spPr>
        <p:txBody>
          <a:bodyPr wrap="square" rtlCol="0">
            <a:spAutoFit/>
          </a:bodyPr>
          <a:p>
            <a:r>
              <a:rPr lang="en-US">
                <a:sym typeface="+mn-ea"/>
              </a:rPr>
              <a:t>2依次选择「Software」&gt;「VMware Cloud Foundation」&gt;「My Downloads」。</a:t>
            </a:r>
            <a:endParaRPr lang="en-US"/>
          </a:p>
        </p:txBody>
      </p:sp>
      <p:pic>
        <p:nvPicPr>
          <p:cNvPr id="9" name="Picture 8"/>
          <p:cNvPicPr/>
          <p:nvPr/>
        </p:nvPicPr>
        <p:blipFill>
          <a:blip r:embed="rId3"/>
          <a:stretch>
            <a:fillRect/>
          </a:stretch>
        </p:blipFill>
        <p:spPr>
          <a:xfrm>
            <a:off x="379730" y="2592705"/>
            <a:ext cx="5098415" cy="3297555"/>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3" name="Text Box 2"/>
          <p:cNvSpPr txBox="1"/>
          <p:nvPr/>
        </p:nvSpPr>
        <p:spPr>
          <a:xfrm>
            <a:off x="612140" y="1235710"/>
            <a:ext cx="5833745" cy="368300"/>
          </a:xfrm>
          <a:prstGeom prst="rect">
            <a:avLst/>
          </a:prstGeom>
          <a:noFill/>
        </p:spPr>
        <p:txBody>
          <a:bodyPr wrap="square" rtlCol="0">
            <a:spAutoFit/>
          </a:bodyPr>
          <a:p>
            <a:r>
              <a:rPr lang="en-US">
                <a:sym typeface="+mn-ea"/>
              </a:rPr>
              <a:t>3在右侧找到并选择「VMware Workstation Pro」。</a:t>
            </a:r>
            <a:endParaRPr lang="en-US"/>
          </a:p>
        </p:txBody>
      </p:sp>
      <p:sp>
        <p:nvSpPr>
          <p:cNvPr id="5" name="Text Box 4"/>
          <p:cNvSpPr txBox="1"/>
          <p:nvPr/>
        </p:nvSpPr>
        <p:spPr>
          <a:xfrm>
            <a:off x="5946775" y="1172210"/>
            <a:ext cx="5278120" cy="645160"/>
          </a:xfrm>
          <a:prstGeom prst="rect">
            <a:avLst/>
          </a:prstGeom>
          <a:noFill/>
        </p:spPr>
        <p:txBody>
          <a:bodyPr wrap="square" rtlCol="0">
            <a:spAutoFit/>
          </a:bodyPr>
          <a:p>
            <a:r>
              <a:rPr lang="en-US">
                <a:sym typeface="+mn-ea"/>
              </a:rPr>
              <a:t>4展开「VMware Workstation Pro 17.0 for Personal Use (Windows)」，并选择最新版本，例如 17.5.2。</a:t>
            </a:r>
            <a:endParaRPr lang="en-US"/>
          </a:p>
        </p:txBody>
      </p:sp>
      <p:pic>
        <p:nvPicPr>
          <p:cNvPr id="7" name="Picture 6"/>
          <p:cNvPicPr/>
          <p:nvPr/>
        </p:nvPicPr>
        <p:blipFill>
          <a:blip r:embed="rId1"/>
          <a:srcRect l="20761" r="2095" b="1760"/>
          <a:stretch>
            <a:fillRect/>
          </a:stretch>
        </p:blipFill>
        <p:spPr>
          <a:xfrm>
            <a:off x="646430" y="1683385"/>
            <a:ext cx="3695065" cy="2694305"/>
          </a:xfrm>
          <a:prstGeom prst="rect">
            <a:avLst/>
          </a:prstGeom>
          <a:noFill/>
          <a:ln w="9525">
            <a:noFill/>
          </a:ln>
        </p:spPr>
      </p:pic>
      <p:sp>
        <p:nvSpPr>
          <p:cNvPr id="9" name="Text Box 8"/>
          <p:cNvSpPr txBox="1"/>
          <p:nvPr/>
        </p:nvSpPr>
        <p:spPr>
          <a:xfrm>
            <a:off x="1669415" y="4572635"/>
            <a:ext cx="8816975" cy="368300"/>
          </a:xfrm>
          <a:prstGeom prst="rect">
            <a:avLst/>
          </a:prstGeom>
          <a:noFill/>
        </p:spPr>
        <p:txBody>
          <a:bodyPr wrap="square" rtlCol="0">
            <a:spAutoFit/>
          </a:bodyPr>
          <a:p>
            <a:r>
              <a:rPr lang="en-US">
                <a:sym typeface="+mn-ea"/>
              </a:rPr>
              <a:t>5勾选「I agree to Broadcom Terms and Conditions」，并点击「下载」按钮开始下载。</a:t>
            </a:r>
            <a:endParaRPr lang="en-US"/>
          </a:p>
        </p:txBody>
      </p:sp>
      <p:pic>
        <p:nvPicPr>
          <p:cNvPr id="10" name="Picture 9"/>
          <p:cNvPicPr/>
          <p:nvPr/>
        </p:nvPicPr>
        <p:blipFill>
          <a:blip r:embed="rId2"/>
          <a:srcRect l="20613" t="23926" r="1961" b="971"/>
          <a:stretch>
            <a:fillRect/>
          </a:stretch>
        </p:blipFill>
        <p:spPr>
          <a:xfrm>
            <a:off x="6028690" y="1817370"/>
            <a:ext cx="4928235" cy="2656840"/>
          </a:xfrm>
          <a:prstGeom prst="rect">
            <a:avLst/>
          </a:prstGeom>
          <a:noFill/>
          <a:ln w="9525">
            <a:noFill/>
          </a:ln>
        </p:spPr>
      </p:pic>
      <p:pic>
        <p:nvPicPr>
          <p:cNvPr id="105" name="Picture 104"/>
          <p:cNvPicPr/>
          <p:nvPr/>
        </p:nvPicPr>
        <p:blipFill>
          <a:blip r:embed="rId3"/>
          <a:srcRect l="19578" t="51829" r="6772" b="2251"/>
          <a:stretch>
            <a:fillRect/>
          </a:stretch>
        </p:blipFill>
        <p:spPr>
          <a:xfrm>
            <a:off x="2637790" y="4968240"/>
            <a:ext cx="6492875" cy="1755140"/>
          </a:xfrm>
          <a:prstGeom prst="rect">
            <a:avLst/>
          </a:prstGeom>
          <a:noFill/>
          <a:ln w="9525">
            <a:noFill/>
          </a:ln>
        </p:spPr>
      </p:pic>
      <p:sp>
        <p:nvSpPr>
          <p:cNvPr id="11" name="Text Box 10"/>
          <p:cNvSpPr txBox="1"/>
          <p:nvPr/>
        </p:nvSpPr>
        <p:spPr>
          <a:xfrm>
            <a:off x="2125980" y="657860"/>
            <a:ext cx="3970655" cy="574040"/>
          </a:xfrm>
          <a:prstGeom prst="rect">
            <a:avLst/>
          </a:prstGeom>
          <a:noFill/>
        </p:spPr>
        <p:txBody>
          <a:bodyPr wrap="square" rtlCol="0">
            <a:noAutofit/>
          </a:bodyPr>
          <a:p>
            <a:r>
              <a:rPr lang="zh-CN" sz="3200"/>
              <a:t>安装</a:t>
            </a:r>
            <a:r>
              <a:rPr lang="en-US" altLang="zh-CN" sz="3200"/>
              <a:t>Vmware</a:t>
            </a:r>
            <a:r>
              <a:rPr lang="zh-CN" altLang="en-US" sz="3200"/>
              <a:t>步骤</a:t>
            </a:r>
            <a:endParaRPr lang="zh-CN" altLang="en-US" sz="32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088515" y="657860"/>
            <a:ext cx="8769985" cy="574040"/>
          </a:xfrm>
          <a:prstGeom prst="rect">
            <a:avLst/>
          </a:prstGeom>
          <a:noFill/>
        </p:spPr>
        <p:txBody>
          <a:bodyPr wrap="square" rtlCol="0">
            <a:noAutofit/>
          </a:bodyPr>
          <a:p>
            <a:r>
              <a:rPr sz="3200"/>
              <a:t>在 Windows 上安装 VMware Workstation Pro</a:t>
            </a:r>
            <a:endParaRPr sz="3200"/>
          </a:p>
        </p:txBody>
      </p:sp>
      <p:pic>
        <p:nvPicPr>
          <p:cNvPr id="106" name="Picture 105"/>
          <p:cNvPicPr/>
          <p:nvPr/>
        </p:nvPicPr>
        <p:blipFill>
          <a:blip r:embed="rId1"/>
          <a:stretch>
            <a:fillRect/>
          </a:stretch>
        </p:blipFill>
        <p:spPr>
          <a:xfrm>
            <a:off x="6422390" y="1400810"/>
            <a:ext cx="5416550" cy="3326130"/>
          </a:xfrm>
          <a:prstGeom prst="rect">
            <a:avLst/>
          </a:prstGeom>
          <a:noFill/>
          <a:ln w="9525">
            <a:noFill/>
          </a:ln>
        </p:spPr>
      </p:pic>
      <p:pic>
        <p:nvPicPr>
          <p:cNvPr id="3" name="Picture 2"/>
          <p:cNvPicPr/>
          <p:nvPr/>
        </p:nvPicPr>
        <p:blipFill>
          <a:blip r:embed="rId2"/>
          <a:stretch>
            <a:fillRect/>
          </a:stretch>
        </p:blipFill>
        <p:spPr>
          <a:xfrm>
            <a:off x="574675" y="1400810"/>
            <a:ext cx="5076190" cy="3326765"/>
          </a:xfrm>
          <a:prstGeom prst="rect">
            <a:avLst/>
          </a:prstGeom>
          <a:noFill/>
          <a:ln w="9525">
            <a:noFill/>
          </a:ln>
        </p:spPr>
      </p:pic>
      <p:sp>
        <p:nvSpPr>
          <p:cNvPr id="4" name="Text Box 3"/>
          <p:cNvSpPr txBox="1"/>
          <p:nvPr/>
        </p:nvSpPr>
        <p:spPr>
          <a:xfrm>
            <a:off x="818515" y="4930140"/>
            <a:ext cx="4794250" cy="645160"/>
          </a:xfrm>
          <a:prstGeom prst="rect">
            <a:avLst/>
          </a:prstGeom>
          <a:noFill/>
        </p:spPr>
        <p:txBody>
          <a:bodyPr wrap="square" rtlCol="0">
            <a:spAutoFit/>
          </a:bodyPr>
          <a:p>
            <a:r>
              <a:rPr lang="en-US"/>
              <a:t>勾选「增强型键盘驱动程序」和「将 VMware Workstation 控制台工具添加到系统 PATH」</a:t>
            </a:r>
            <a:endParaRPr lang="en-US"/>
          </a:p>
        </p:txBody>
      </p:sp>
      <p:sp>
        <p:nvSpPr>
          <p:cNvPr id="5" name="Text Box 4"/>
          <p:cNvSpPr txBox="1"/>
          <p:nvPr/>
        </p:nvSpPr>
        <p:spPr>
          <a:xfrm>
            <a:off x="6419850" y="4971415"/>
            <a:ext cx="5216525" cy="645160"/>
          </a:xfrm>
          <a:prstGeom prst="rect">
            <a:avLst/>
          </a:prstGeom>
          <a:noFill/>
        </p:spPr>
        <p:txBody>
          <a:bodyPr wrap="square" rtlCol="0">
            <a:spAutoFit/>
          </a:bodyPr>
          <a:p>
            <a:r>
              <a:rPr lang="en-US"/>
              <a:t>在首次启动时，选择「将 VMware Workstation 17 用于个人用途」</a:t>
            </a: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7679055" cy="574040"/>
          </a:xfrm>
          <a:prstGeom prst="rect">
            <a:avLst/>
          </a:prstGeom>
          <a:noFill/>
        </p:spPr>
        <p:txBody>
          <a:bodyPr wrap="square" rtlCol="0">
            <a:noAutofit/>
          </a:bodyPr>
          <a:p>
            <a:r>
              <a:rPr lang="zh-CN" sz="3200"/>
              <a:t>下载</a:t>
            </a:r>
            <a:r>
              <a:rPr lang="en-US" altLang="zh-CN" sz="3200"/>
              <a:t>ubuntu</a:t>
            </a:r>
            <a:r>
              <a:rPr lang="zh-CN" altLang="en-US" sz="3200"/>
              <a:t>系统</a:t>
            </a:r>
            <a:r>
              <a:rPr lang="zh-CN" sz="3200"/>
              <a:t>镜像</a:t>
            </a:r>
            <a:r>
              <a:rPr lang="zh-CN" altLang="en-US" sz="3200"/>
              <a:t>文件</a:t>
            </a:r>
            <a:endParaRPr lang="zh-CN" altLang="en-US" sz="3200"/>
          </a:p>
        </p:txBody>
      </p:sp>
      <p:sp>
        <p:nvSpPr>
          <p:cNvPr id="3" name="Text Box 2"/>
          <p:cNvSpPr txBox="1"/>
          <p:nvPr/>
        </p:nvSpPr>
        <p:spPr>
          <a:xfrm>
            <a:off x="1591310" y="1443355"/>
            <a:ext cx="3786505" cy="645160"/>
          </a:xfrm>
          <a:prstGeom prst="rect">
            <a:avLst/>
          </a:prstGeom>
          <a:noFill/>
        </p:spPr>
        <p:txBody>
          <a:bodyPr wrap="square" rtlCol="0">
            <a:spAutoFit/>
          </a:bodyPr>
          <a:p>
            <a:r>
              <a:rPr lang="zh-CN" altLang="en-US"/>
              <a:t>清华源（软件源）：</a:t>
            </a:r>
            <a:endParaRPr lang="zh-CN" altLang="en-US"/>
          </a:p>
          <a:p>
            <a:r>
              <a:rPr lang="zh-CN" altLang="en-US">
                <a:hlinkClick r:id="rId1" action="ppaction://hlinkfile"/>
              </a:rPr>
              <a:t>https://mirrors.tuna.tsinghua.edu.cn/</a:t>
            </a:r>
            <a:endParaRPr lang="zh-CN" altLang="en-US"/>
          </a:p>
        </p:txBody>
      </p:sp>
      <p:pic>
        <p:nvPicPr>
          <p:cNvPr id="4" name="Picture 3"/>
          <p:cNvPicPr/>
          <p:nvPr/>
        </p:nvPicPr>
        <p:blipFill>
          <a:blip r:embed="rId2"/>
          <a:stretch>
            <a:fillRect/>
          </a:stretch>
        </p:blipFill>
        <p:spPr>
          <a:xfrm>
            <a:off x="1612900" y="2812415"/>
            <a:ext cx="4399915" cy="2717165"/>
          </a:xfrm>
          <a:prstGeom prst="rect">
            <a:avLst/>
          </a:prstGeom>
          <a:noFill/>
          <a:ln w="9525">
            <a:noFill/>
          </a:ln>
        </p:spPr>
      </p:pic>
      <p:pic>
        <p:nvPicPr>
          <p:cNvPr id="5" name="Picture 4"/>
          <p:cNvPicPr/>
          <p:nvPr/>
        </p:nvPicPr>
        <p:blipFill>
          <a:blip r:embed="rId3"/>
          <a:stretch>
            <a:fillRect/>
          </a:stretch>
        </p:blipFill>
        <p:spPr>
          <a:xfrm>
            <a:off x="7090410" y="2088515"/>
            <a:ext cx="3500120" cy="3665220"/>
          </a:xfrm>
          <a:prstGeom prst="rect">
            <a:avLst/>
          </a:prstGeom>
          <a:noFill/>
          <a:ln w="9525">
            <a:noFill/>
          </a:ln>
        </p:spPr>
      </p:pic>
      <p:sp>
        <p:nvSpPr>
          <p:cNvPr id="7" name="Text Box 6"/>
          <p:cNvSpPr txBox="1"/>
          <p:nvPr/>
        </p:nvSpPr>
        <p:spPr>
          <a:xfrm>
            <a:off x="1612900" y="2399030"/>
            <a:ext cx="4064000" cy="368300"/>
          </a:xfrm>
          <a:prstGeom prst="rect">
            <a:avLst/>
          </a:prstGeom>
          <a:noFill/>
        </p:spPr>
        <p:txBody>
          <a:bodyPr wrap="square" rtlCol="0">
            <a:spAutoFit/>
          </a:bodyPr>
          <a:p>
            <a:r>
              <a:rPr lang="zh-CN" altLang="en-US"/>
              <a:t>选择右侧的</a:t>
            </a:r>
            <a:r>
              <a:rPr lang="en-US" altLang="zh-CN"/>
              <a:t>“</a:t>
            </a:r>
            <a:r>
              <a:rPr lang="zh-CN" altLang="en-US"/>
              <a:t>获取下载链接</a:t>
            </a:r>
            <a:r>
              <a:rPr lang="en-US" altLang="zh-CN"/>
              <a:t>”</a:t>
            </a:r>
            <a:endParaRPr lang="en-US" altLang="zh-CN"/>
          </a:p>
        </p:txBody>
      </p:sp>
      <p:sp>
        <p:nvSpPr>
          <p:cNvPr id="8" name="Text Box 7"/>
          <p:cNvSpPr txBox="1"/>
          <p:nvPr/>
        </p:nvSpPr>
        <p:spPr>
          <a:xfrm>
            <a:off x="6410960" y="1235710"/>
            <a:ext cx="5133340" cy="645160"/>
          </a:xfrm>
          <a:prstGeom prst="rect">
            <a:avLst/>
          </a:prstGeom>
          <a:noFill/>
        </p:spPr>
        <p:txBody>
          <a:bodyPr wrap="square" rtlCol="0">
            <a:spAutoFit/>
          </a:bodyPr>
          <a:p>
            <a:r>
              <a:rPr lang="zh-CN" altLang="en-US"/>
              <a:t>左侧下拉找到</a:t>
            </a:r>
            <a:r>
              <a:rPr lang="en-US" altLang="zh-CN"/>
              <a:t>Ubuntu</a:t>
            </a:r>
            <a:r>
              <a:rPr lang="zh-CN" altLang="en-US"/>
              <a:t>，注意下载的镜像版本为</a:t>
            </a:r>
            <a:r>
              <a:rPr lang="en-US" altLang="zh-CN"/>
              <a:t>22.04(amd64,Desktop LiveDVD)</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7679055" cy="574040"/>
          </a:xfrm>
          <a:prstGeom prst="rect">
            <a:avLst/>
          </a:prstGeom>
          <a:noFill/>
        </p:spPr>
        <p:txBody>
          <a:bodyPr wrap="square" rtlCol="0">
            <a:noAutofit/>
          </a:bodyPr>
          <a:p>
            <a:r>
              <a:rPr lang="zh-CN" sz="3200"/>
              <a:t>配置虚拟机</a:t>
            </a:r>
            <a:endParaRPr lang="en-US" altLang="zh-CN" sz="3200"/>
          </a:p>
        </p:txBody>
      </p:sp>
      <p:sp>
        <p:nvSpPr>
          <p:cNvPr id="5" name="Text Box 4"/>
          <p:cNvSpPr txBox="1"/>
          <p:nvPr/>
        </p:nvSpPr>
        <p:spPr>
          <a:xfrm>
            <a:off x="2218690" y="1315085"/>
            <a:ext cx="7337425" cy="368300"/>
          </a:xfrm>
          <a:prstGeom prst="rect">
            <a:avLst/>
          </a:prstGeom>
          <a:noFill/>
        </p:spPr>
        <p:txBody>
          <a:bodyPr wrap="square" rtlCol="0">
            <a:spAutoFit/>
          </a:bodyPr>
          <a:p>
            <a:r>
              <a:rPr lang="zh-CN" altLang="en-US">
                <a:hlinkClick r:id="rId1" action="ppaction://hlinkfile"/>
              </a:rPr>
              <a:t>参考文章：</a:t>
            </a:r>
            <a:r>
              <a:rPr lang="en-US">
                <a:hlinkClick r:id="rId1" action="ppaction://hlinkfile"/>
              </a:rPr>
              <a:t>https://blog.csdn.net/m0_65178842/article/details/129221604</a:t>
            </a:r>
            <a:endParaRPr lang="en-US"/>
          </a:p>
        </p:txBody>
      </p:sp>
      <p:pic>
        <p:nvPicPr>
          <p:cNvPr id="7" name="Picture 6"/>
          <p:cNvPicPr/>
          <p:nvPr/>
        </p:nvPicPr>
        <p:blipFill>
          <a:blip r:embed="rId2"/>
          <a:stretch>
            <a:fillRect/>
          </a:stretch>
        </p:blipFill>
        <p:spPr>
          <a:xfrm>
            <a:off x="1179830" y="1790700"/>
            <a:ext cx="4681220" cy="3929380"/>
          </a:xfrm>
          <a:prstGeom prst="rect">
            <a:avLst/>
          </a:prstGeom>
          <a:noFill/>
          <a:ln w="9525">
            <a:noFill/>
          </a:ln>
        </p:spPr>
      </p:pic>
      <p:pic>
        <p:nvPicPr>
          <p:cNvPr id="8" name="Picture 7"/>
          <p:cNvPicPr/>
          <p:nvPr/>
        </p:nvPicPr>
        <p:blipFill>
          <a:blip r:embed="rId3"/>
          <a:stretch>
            <a:fillRect/>
          </a:stretch>
        </p:blipFill>
        <p:spPr>
          <a:xfrm>
            <a:off x="5982970" y="1791335"/>
            <a:ext cx="4799965" cy="3995420"/>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4"/>
          <p:cNvGrpSpPr>
            <a:grpSpLocks noChangeAspect="1"/>
          </p:cNvGrpSpPr>
          <p:nvPr/>
        </p:nvGrpSpPr>
        <p:grpSpPr bwMode="auto">
          <a:xfrm rot="10800000">
            <a:off x="-61595" y="4880610"/>
            <a:ext cx="2780030" cy="1977390"/>
            <a:chOff x="2074" y="-2"/>
            <a:chExt cx="4082" cy="2902"/>
          </a:xfrm>
          <a:gradFill>
            <a:gsLst>
              <a:gs pos="0">
                <a:schemeClr val="accent5">
                  <a:lumMod val="50000"/>
                </a:schemeClr>
              </a:gs>
              <a:gs pos="97101">
                <a:srgbClr val="20AEE5"/>
              </a:gs>
              <a:gs pos="72000">
                <a:srgbClr val="0070C0"/>
              </a:gs>
            </a:gsLst>
            <a:lin ang="10800000" scaled="0"/>
          </a:gradFill>
        </p:grpSpPr>
        <p:sp>
          <p:nvSpPr>
            <p:cNvPr id="64" name="Oval 5"/>
            <p:cNvSpPr>
              <a:spLocks noChangeArrowheads="1"/>
            </p:cNvSpPr>
            <p:nvPr/>
          </p:nvSpPr>
          <p:spPr bwMode="auto">
            <a:xfrm>
              <a:off x="5919" y="2014"/>
              <a:ext cx="56" cy="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a:off x="5747" y="701"/>
              <a:ext cx="122" cy="142"/>
            </a:xfrm>
            <a:custGeom>
              <a:avLst/>
              <a:gdLst>
                <a:gd name="T0" fmla="*/ 122 w 122"/>
                <a:gd name="T1" fmla="*/ 71 h 142"/>
                <a:gd name="T2" fmla="*/ 61 w 122"/>
                <a:gd name="T3" fmla="*/ 106 h 142"/>
                <a:gd name="T4" fmla="*/ 0 w 122"/>
                <a:gd name="T5" fmla="*/ 142 h 142"/>
                <a:gd name="T6" fmla="*/ 0 w 122"/>
                <a:gd name="T7" fmla="*/ 71 h 142"/>
                <a:gd name="T8" fmla="*/ 0 w 122"/>
                <a:gd name="T9" fmla="*/ 0 h 142"/>
                <a:gd name="T10" fmla="*/ 61 w 122"/>
                <a:gd name="T11" fmla="*/ 35 h 142"/>
                <a:gd name="T12" fmla="*/ 122 w 122"/>
                <a:gd name="T13" fmla="*/ 71 h 142"/>
              </a:gdLst>
              <a:ahLst/>
              <a:cxnLst>
                <a:cxn ang="0">
                  <a:pos x="T0" y="T1"/>
                </a:cxn>
                <a:cxn ang="0">
                  <a:pos x="T2" y="T3"/>
                </a:cxn>
                <a:cxn ang="0">
                  <a:pos x="T4" y="T5"/>
                </a:cxn>
                <a:cxn ang="0">
                  <a:pos x="T6" y="T7"/>
                </a:cxn>
                <a:cxn ang="0">
                  <a:pos x="T8" y="T9"/>
                </a:cxn>
                <a:cxn ang="0">
                  <a:pos x="T10" y="T11"/>
                </a:cxn>
                <a:cxn ang="0">
                  <a:pos x="T12" y="T13"/>
                </a:cxn>
              </a:cxnLst>
              <a:rect l="0" t="0" r="r" b="b"/>
              <a:pathLst>
                <a:path w="122" h="142">
                  <a:moveTo>
                    <a:pt x="122" y="71"/>
                  </a:moveTo>
                  <a:lnTo>
                    <a:pt x="61" y="106"/>
                  </a:lnTo>
                  <a:lnTo>
                    <a:pt x="0" y="142"/>
                  </a:lnTo>
                  <a:lnTo>
                    <a:pt x="0" y="71"/>
                  </a:lnTo>
                  <a:lnTo>
                    <a:pt x="0" y="0"/>
                  </a:lnTo>
                  <a:lnTo>
                    <a:pt x="61" y="35"/>
                  </a:lnTo>
                  <a:lnTo>
                    <a:pt x="12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7"/>
            <p:cNvSpPr>
              <a:spLocks noChangeArrowheads="1"/>
            </p:cNvSpPr>
            <p:nvPr/>
          </p:nvSpPr>
          <p:spPr bwMode="auto">
            <a:xfrm>
              <a:off x="5167" y="74"/>
              <a:ext cx="55"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a:spLocks noEditPoints="1"/>
            </p:cNvSpPr>
            <p:nvPr/>
          </p:nvSpPr>
          <p:spPr bwMode="auto">
            <a:xfrm>
              <a:off x="3181" y="421"/>
              <a:ext cx="242" cy="239"/>
            </a:xfrm>
            <a:custGeom>
              <a:avLst/>
              <a:gdLst>
                <a:gd name="T0" fmla="*/ 71 w 143"/>
                <a:gd name="T1" fmla="*/ 141 h 141"/>
                <a:gd name="T2" fmla="*/ 143 w 143"/>
                <a:gd name="T3" fmla="*/ 70 h 141"/>
                <a:gd name="T4" fmla="*/ 71 w 143"/>
                <a:gd name="T5" fmla="*/ 0 h 141"/>
                <a:gd name="T6" fmla="*/ 0 w 143"/>
                <a:gd name="T7" fmla="*/ 70 h 141"/>
                <a:gd name="T8" fmla="*/ 71 w 143"/>
                <a:gd name="T9" fmla="*/ 141 h 141"/>
                <a:gd name="T10" fmla="*/ 71 w 143"/>
                <a:gd name="T11" fmla="*/ 4 h 141"/>
                <a:gd name="T12" fmla="*/ 139 w 143"/>
                <a:gd name="T13" fmla="*/ 70 h 141"/>
                <a:gd name="T14" fmla="*/ 71 w 143"/>
                <a:gd name="T15" fmla="*/ 137 h 141"/>
                <a:gd name="T16" fmla="*/ 4 w 143"/>
                <a:gd name="T17" fmla="*/ 70 h 141"/>
                <a:gd name="T18" fmla="*/ 71 w 143"/>
                <a:gd name="T19"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1">
                  <a:moveTo>
                    <a:pt x="71" y="141"/>
                  </a:moveTo>
                  <a:cubicBezTo>
                    <a:pt x="111" y="141"/>
                    <a:pt x="143" y="109"/>
                    <a:pt x="143" y="70"/>
                  </a:cubicBezTo>
                  <a:cubicBezTo>
                    <a:pt x="143" y="32"/>
                    <a:pt x="111" y="0"/>
                    <a:pt x="71" y="0"/>
                  </a:cubicBezTo>
                  <a:cubicBezTo>
                    <a:pt x="32" y="0"/>
                    <a:pt x="0" y="32"/>
                    <a:pt x="0" y="70"/>
                  </a:cubicBezTo>
                  <a:cubicBezTo>
                    <a:pt x="0" y="109"/>
                    <a:pt x="32" y="141"/>
                    <a:pt x="71" y="141"/>
                  </a:cubicBezTo>
                  <a:close/>
                  <a:moveTo>
                    <a:pt x="71" y="4"/>
                  </a:moveTo>
                  <a:cubicBezTo>
                    <a:pt x="108" y="4"/>
                    <a:pt x="139" y="34"/>
                    <a:pt x="139" y="70"/>
                  </a:cubicBezTo>
                  <a:cubicBezTo>
                    <a:pt x="139" y="107"/>
                    <a:pt x="108" y="137"/>
                    <a:pt x="71" y="137"/>
                  </a:cubicBezTo>
                  <a:cubicBezTo>
                    <a:pt x="34" y="137"/>
                    <a:pt x="4" y="107"/>
                    <a:pt x="4" y="70"/>
                  </a:cubicBezTo>
                  <a:cubicBezTo>
                    <a:pt x="4" y="34"/>
                    <a:pt x="34" y="4"/>
                    <a:pt x="7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
            <p:cNvSpPr>
              <a:spLocks noEditPoints="1"/>
            </p:cNvSpPr>
            <p:nvPr/>
          </p:nvSpPr>
          <p:spPr bwMode="auto">
            <a:xfrm>
              <a:off x="5441" y="1498"/>
              <a:ext cx="189" cy="187"/>
            </a:xfrm>
            <a:custGeom>
              <a:avLst/>
              <a:gdLst>
                <a:gd name="T0" fmla="*/ 112 w 112"/>
                <a:gd name="T1" fmla="*/ 56 h 111"/>
                <a:gd name="T2" fmla="*/ 56 w 112"/>
                <a:gd name="T3" fmla="*/ 0 h 111"/>
                <a:gd name="T4" fmla="*/ 0 w 112"/>
                <a:gd name="T5" fmla="*/ 56 h 111"/>
                <a:gd name="T6" fmla="*/ 56 w 112"/>
                <a:gd name="T7" fmla="*/ 111 h 111"/>
                <a:gd name="T8" fmla="*/ 112 w 112"/>
                <a:gd name="T9" fmla="*/ 56 h 111"/>
                <a:gd name="T10" fmla="*/ 11 w 112"/>
                <a:gd name="T11" fmla="*/ 56 h 111"/>
                <a:gd name="T12" fmla="*/ 56 w 112"/>
                <a:gd name="T13" fmla="*/ 11 h 111"/>
                <a:gd name="T14" fmla="*/ 102 w 112"/>
                <a:gd name="T15" fmla="*/ 56 h 111"/>
                <a:gd name="T16" fmla="*/ 56 w 112"/>
                <a:gd name="T17" fmla="*/ 101 h 111"/>
                <a:gd name="T18" fmla="*/ 11 w 112"/>
                <a:gd name="T1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1">
                  <a:moveTo>
                    <a:pt x="112" y="56"/>
                  </a:moveTo>
                  <a:cubicBezTo>
                    <a:pt x="112" y="25"/>
                    <a:pt x="87" y="0"/>
                    <a:pt x="56" y="0"/>
                  </a:cubicBezTo>
                  <a:cubicBezTo>
                    <a:pt x="25" y="0"/>
                    <a:pt x="0" y="25"/>
                    <a:pt x="0" y="56"/>
                  </a:cubicBezTo>
                  <a:cubicBezTo>
                    <a:pt x="0" y="86"/>
                    <a:pt x="25" y="111"/>
                    <a:pt x="56" y="111"/>
                  </a:cubicBezTo>
                  <a:cubicBezTo>
                    <a:pt x="87" y="111"/>
                    <a:pt x="112" y="86"/>
                    <a:pt x="112" y="56"/>
                  </a:cubicBezTo>
                  <a:close/>
                  <a:moveTo>
                    <a:pt x="11" y="56"/>
                  </a:moveTo>
                  <a:cubicBezTo>
                    <a:pt x="11" y="31"/>
                    <a:pt x="31" y="11"/>
                    <a:pt x="56" y="11"/>
                  </a:cubicBezTo>
                  <a:cubicBezTo>
                    <a:pt x="81" y="11"/>
                    <a:pt x="102" y="31"/>
                    <a:pt x="102" y="56"/>
                  </a:cubicBezTo>
                  <a:cubicBezTo>
                    <a:pt x="102" y="80"/>
                    <a:pt x="81" y="101"/>
                    <a:pt x="56" y="101"/>
                  </a:cubicBezTo>
                  <a:cubicBezTo>
                    <a:pt x="31" y="101"/>
                    <a:pt x="11" y="80"/>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0"/>
            <p:cNvSpPr>
              <a:spLocks noChangeArrowheads="1"/>
            </p:cNvSpPr>
            <p:nvPr/>
          </p:nvSpPr>
          <p:spPr bwMode="auto">
            <a:xfrm>
              <a:off x="2943" y="640"/>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p:cNvSpPr>
              <a:spLocks noEditPoints="1"/>
            </p:cNvSpPr>
            <p:nvPr/>
          </p:nvSpPr>
          <p:spPr bwMode="auto">
            <a:xfrm>
              <a:off x="2074" y="-2"/>
              <a:ext cx="3877" cy="2555"/>
            </a:xfrm>
            <a:custGeom>
              <a:avLst/>
              <a:gdLst>
                <a:gd name="T0" fmla="*/ 425 w 2293"/>
                <a:gd name="T1" fmla="*/ 226 h 1510"/>
                <a:gd name="T2" fmla="*/ 327 w 2293"/>
                <a:gd name="T3" fmla="*/ 320 h 1510"/>
                <a:gd name="T4" fmla="*/ 726 w 2293"/>
                <a:gd name="T5" fmla="*/ 424 h 1510"/>
                <a:gd name="T6" fmla="*/ 1311 w 2293"/>
                <a:gd name="T7" fmla="*/ 457 h 1510"/>
                <a:gd name="T8" fmla="*/ 1374 w 2293"/>
                <a:gd name="T9" fmla="*/ 550 h 1510"/>
                <a:gd name="T10" fmla="*/ 1068 w 2293"/>
                <a:gd name="T11" fmla="*/ 571 h 1510"/>
                <a:gd name="T12" fmla="*/ 1571 w 2293"/>
                <a:gd name="T13" fmla="*/ 457 h 1510"/>
                <a:gd name="T14" fmla="*/ 1525 w 2293"/>
                <a:gd name="T15" fmla="*/ 708 h 1510"/>
                <a:gd name="T16" fmla="*/ 1395 w 2293"/>
                <a:gd name="T17" fmla="*/ 934 h 1510"/>
                <a:gd name="T18" fmla="*/ 1623 w 2293"/>
                <a:gd name="T19" fmla="*/ 611 h 1510"/>
                <a:gd name="T20" fmla="*/ 1755 w 2293"/>
                <a:gd name="T21" fmla="*/ 858 h 1510"/>
                <a:gd name="T22" fmla="*/ 1703 w 2293"/>
                <a:gd name="T23" fmla="*/ 769 h 1510"/>
                <a:gd name="T24" fmla="*/ 1596 w 2293"/>
                <a:gd name="T25" fmla="*/ 1196 h 1510"/>
                <a:gd name="T26" fmla="*/ 1527 w 2293"/>
                <a:gd name="T27" fmla="*/ 1288 h 1510"/>
                <a:gd name="T28" fmla="*/ 1607 w 2293"/>
                <a:gd name="T29" fmla="*/ 1019 h 1510"/>
                <a:gd name="T30" fmla="*/ 1635 w 2293"/>
                <a:gd name="T31" fmla="*/ 1331 h 1510"/>
                <a:gd name="T32" fmla="*/ 1840 w 2293"/>
                <a:gd name="T33" fmla="*/ 972 h 1510"/>
                <a:gd name="T34" fmla="*/ 1939 w 2293"/>
                <a:gd name="T35" fmla="*/ 1331 h 1510"/>
                <a:gd name="T36" fmla="*/ 1964 w 2293"/>
                <a:gd name="T37" fmla="*/ 1510 h 1510"/>
                <a:gd name="T38" fmla="*/ 1989 w 2293"/>
                <a:gd name="T39" fmla="*/ 1331 h 1510"/>
                <a:gd name="T40" fmla="*/ 1850 w 2293"/>
                <a:gd name="T41" fmla="*/ 972 h 1510"/>
                <a:gd name="T42" fmla="*/ 1879 w 2293"/>
                <a:gd name="T43" fmla="*/ 685 h 1510"/>
                <a:gd name="T44" fmla="*/ 2253 w 2293"/>
                <a:gd name="T45" fmla="*/ 680 h 1510"/>
                <a:gd name="T46" fmla="*/ 2056 w 2293"/>
                <a:gd name="T47" fmla="*/ 657 h 1510"/>
                <a:gd name="T48" fmla="*/ 2033 w 2293"/>
                <a:gd name="T49" fmla="*/ 269 h 1510"/>
                <a:gd name="T50" fmla="*/ 2268 w 2293"/>
                <a:gd name="T51" fmla="*/ 36 h 1510"/>
                <a:gd name="T52" fmla="*/ 2259 w 2293"/>
                <a:gd name="T53" fmla="*/ 22 h 1510"/>
                <a:gd name="T54" fmla="*/ 1845 w 2293"/>
                <a:gd name="T55" fmla="*/ 191 h 1510"/>
                <a:gd name="T56" fmla="*/ 1681 w 2293"/>
                <a:gd name="T57" fmla="*/ 282 h 1510"/>
                <a:gd name="T58" fmla="*/ 1272 w 2293"/>
                <a:gd name="T59" fmla="*/ 16 h 1510"/>
                <a:gd name="T60" fmla="*/ 1265 w 2293"/>
                <a:gd name="T61" fmla="*/ 30 h 1510"/>
                <a:gd name="T62" fmla="*/ 1216 w 2293"/>
                <a:gd name="T63" fmla="*/ 16 h 1510"/>
                <a:gd name="T64" fmla="*/ 1209 w 2293"/>
                <a:gd name="T65" fmla="*/ 30 h 1510"/>
                <a:gd name="T66" fmla="*/ 1138 w 2293"/>
                <a:gd name="T67" fmla="*/ 204 h 1510"/>
                <a:gd name="T68" fmla="*/ 1391 w 2293"/>
                <a:gd name="T69" fmla="*/ 210 h 1510"/>
                <a:gd name="T70" fmla="*/ 1448 w 2293"/>
                <a:gd name="T71" fmla="*/ 209 h 1510"/>
                <a:gd name="T72" fmla="*/ 1840 w 2293"/>
                <a:gd name="T73" fmla="*/ 687 h 1510"/>
                <a:gd name="T74" fmla="*/ 1360 w 2293"/>
                <a:gd name="T75" fmla="*/ 447 h 1510"/>
                <a:gd name="T76" fmla="*/ 948 w 2293"/>
                <a:gd name="T77" fmla="*/ 315 h 1510"/>
                <a:gd name="T78" fmla="*/ 515 w 2293"/>
                <a:gd name="T79" fmla="*/ 315 h 1510"/>
                <a:gd name="T80" fmla="*/ 0 w 2293"/>
                <a:gd name="T81" fmla="*/ 231 h 1510"/>
                <a:gd name="T82" fmla="*/ 1273 w 2293"/>
                <a:gd name="T83" fmla="*/ 853 h 1510"/>
                <a:gd name="T84" fmla="*/ 1516 w 2293"/>
                <a:gd name="T85" fmla="*/ 853 h 1510"/>
                <a:gd name="T86" fmla="*/ 1765 w 2293"/>
                <a:gd name="T87" fmla="*/ 826 h 1510"/>
                <a:gd name="T88" fmla="*/ 1869 w 2293"/>
                <a:gd name="T89" fmla="*/ 783 h 1510"/>
                <a:gd name="T90" fmla="*/ 1869 w 2293"/>
                <a:gd name="T91" fmla="*/ 783 h 1510"/>
                <a:gd name="T92" fmla="*/ 2039 w 2293"/>
                <a:gd name="T93" fmla="*/ 452 h 1510"/>
                <a:gd name="T94" fmla="*/ 1840 w 2293"/>
                <a:gd name="T95" fmla="*/ 643 h 1510"/>
                <a:gd name="T96" fmla="*/ 1845 w 2293"/>
                <a:gd name="T97" fmla="*/ 227 h 1510"/>
                <a:gd name="T98" fmla="*/ 2043 w 2293"/>
                <a:gd name="T99" fmla="*/ 452 h 1510"/>
                <a:gd name="T100" fmla="*/ 1845 w 2293"/>
                <a:gd name="T101" fmla="*/ 227 h 1510"/>
                <a:gd name="T102" fmla="*/ 1647 w 2293"/>
                <a:gd name="T103" fmla="*/ 452 h 1510"/>
                <a:gd name="T104" fmla="*/ 726 w 2293"/>
                <a:gd name="T105" fmla="*/ 227 h 1510"/>
                <a:gd name="T106" fmla="*/ 726 w 2293"/>
                <a:gd name="T107" fmla="*/ 22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3" h="1510">
                  <a:moveTo>
                    <a:pt x="25" y="255"/>
                  </a:moveTo>
                  <a:cubicBezTo>
                    <a:pt x="39" y="255"/>
                    <a:pt x="50" y="244"/>
                    <a:pt x="50" y="231"/>
                  </a:cubicBezTo>
                  <a:cubicBezTo>
                    <a:pt x="50" y="229"/>
                    <a:pt x="50" y="227"/>
                    <a:pt x="50" y="226"/>
                  </a:cubicBezTo>
                  <a:cubicBezTo>
                    <a:pt x="425" y="226"/>
                    <a:pt x="425" y="226"/>
                    <a:pt x="425" y="226"/>
                  </a:cubicBezTo>
                  <a:cubicBezTo>
                    <a:pt x="502" y="315"/>
                    <a:pt x="502" y="315"/>
                    <a:pt x="502" y="315"/>
                  </a:cubicBezTo>
                  <a:cubicBezTo>
                    <a:pt x="360" y="315"/>
                    <a:pt x="360" y="315"/>
                    <a:pt x="360" y="315"/>
                  </a:cubicBezTo>
                  <a:cubicBezTo>
                    <a:pt x="358" y="309"/>
                    <a:pt x="351" y="304"/>
                    <a:pt x="344" y="304"/>
                  </a:cubicBezTo>
                  <a:cubicBezTo>
                    <a:pt x="335" y="304"/>
                    <a:pt x="327" y="311"/>
                    <a:pt x="327" y="320"/>
                  </a:cubicBezTo>
                  <a:cubicBezTo>
                    <a:pt x="327" y="329"/>
                    <a:pt x="335" y="337"/>
                    <a:pt x="344" y="337"/>
                  </a:cubicBezTo>
                  <a:cubicBezTo>
                    <a:pt x="351" y="337"/>
                    <a:pt x="358" y="332"/>
                    <a:pt x="360" y="326"/>
                  </a:cubicBezTo>
                  <a:cubicBezTo>
                    <a:pt x="621" y="326"/>
                    <a:pt x="621" y="326"/>
                    <a:pt x="621" y="326"/>
                  </a:cubicBezTo>
                  <a:cubicBezTo>
                    <a:pt x="624" y="380"/>
                    <a:pt x="670" y="424"/>
                    <a:pt x="726" y="424"/>
                  </a:cubicBezTo>
                  <a:cubicBezTo>
                    <a:pt x="782" y="424"/>
                    <a:pt x="829" y="380"/>
                    <a:pt x="831" y="326"/>
                  </a:cubicBezTo>
                  <a:cubicBezTo>
                    <a:pt x="944" y="326"/>
                    <a:pt x="944" y="326"/>
                    <a:pt x="944" y="326"/>
                  </a:cubicBezTo>
                  <a:cubicBezTo>
                    <a:pt x="1077" y="457"/>
                    <a:pt x="1077" y="457"/>
                    <a:pt x="1077" y="457"/>
                  </a:cubicBezTo>
                  <a:cubicBezTo>
                    <a:pt x="1311" y="457"/>
                    <a:pt x="1311" y="457"/>
                    <a:pt x="1311" y="457"/>
                  </a:cubicBezTo>
                  <a:cubicBezTo>
                    <a:pt x="1314" y="468"/>
                    <a:pt x="1324" y="477"/>
                    <a:pt x="1336" y="477"/>
                  </a:cubicBezTo>
                  <a:cubicBezTo>
                    <a:pt x="1348" y="477"/>
                    <a:pt x="1358" y="468"/>
                    <a:pt x="1360" y="457"/>
                  </a:cubicBezTo>
                  <a:cubicBezTo>
                    <a:pt x="1468" y="457"/>
                    <a:pt x="1468" y="457"/>
                    <a:pt x="1468" y="457"/>
                  </a:cubicBezTo>
                  <a:cubicBezTo>
                    <a:pt x="1374" y="550"/>
                    <a:pt x="1374" y="550"/>
                    <a:pt x="1374" y="550"/>
                  </a:cubicBezTo>
                  <a:cubicBezTo>
                    <a:pt x="1084" y="550"/>
                    <a:pt x="1084" y="550"/>
                    <a:pt x="1084" y="550"/>
                  </a:cubicBezTo>
                  <a:cubicBezTo>
                    <a:pt x="1082" y="543"/>
                    <a:pt x="1075" y="539"/>
                    <a:pt x="1068" y="539"/>
                  </a:cubicBezTo>
                  <a:cubicBezTo>
                    <a:pt x="1059" y="539"/>
                    <a:pt x="1051" y="546"/>
                    <a:pt x="1051" y="555"/>
                  </a:cubicBezTo>
                  <a:cubicBezTo>
                    <a:pt x="1051" y="564"/>
                    <a:pt x="1059" y="571"/>
                    <a:pt x="1068" y="571"/>
                  </a:cubicBezTo>
                  <a:cubicBezTo>
                    <a:pt x="1075" y="571"/>
                    <a:pt x="1082" y="567"/>
                    <a:pt x="1084" y="560"/>
                  </a:cubicBezTo>
                  <a:cubicBezTo>
                    <a:pt x="1378" y="560"/>
                    <a:pt x="1378" y="560"/>
                    <a:pt x="1378" y="560"/>
                  </a:cubicBezTo>
                  <a:cubicBezTo>
                    <a:pt x="1483" y="457"/>
                    <a:pt x="1483" y="457"/>
                    <a:pt x="1483" y="457"/>
                  </a:cubicBezTo>
                  <a:cubicBezTo>
                    <a:pt x="1571" y="457"/>
                    <a:pt x="1571" y="457"/>
                    <a:pt x="1571" y="457"/>
                  </a:cubicBezTo>
                  <a:cubicBezTo>
                    <a:pt x="1572" y="511"/>
                    <a:pt x="1589" y="561"/>
                    <a:pt x="1617" y="603"/>
                  </a:cubicBezTo>
                  <a:cubicBezTo>
                    <a:pt x="1617" y="603"/>
                    <a:pt x="1617" y="603"/>
                    <a:pt x="1617" y="603"/>
                  </a:cubicBezTo>
                  <a:cubicBezTo>
                    <a:pt x="1517" y="701"/>
                    <a:pt x="1517" y="701"/>
                    <a:pt x="1517" y="701"/>
                  </a:cubicBezTo>
                  <a:cubicBezTo>
                    <a:pt x="1525" y="708"/>
                    <a:pt x="1525" y="708"/>
                    <a:pt x="1525" y="708"/>
                  </a:cubicBezTo>
                  <a:cubicBezTo>
                    <a:pt x="1395" y="634"/>
                    <a:pt x="1395" y="634"/>
                    <a:pt x="1395" y="634"/>
                  </a:cubicBezTo>
                  <a:cubicBezTo>
                    <a:pt x="1263" y="709"/>
                    <a:pt x="1263" y="709"/>
                    <a:pt x="1263" y="709"/>
                  </a:cubicBezTo>
                  <a:cubicBezTo>
                    <a:pt x="1263" y="859"/>
                    <a:pt x="1263" y="859"/>
                    <a:pt x="1263" y="859"/>
                  </a:cubicBezTo>
                  <a:cubicBezTo>
                    <a:pt x="1395" y="934"/>
                    <a:pt x="1395" y="934"/>
                    <a:pt x="1395" y="934"/>
                  </a:cubicBezTo>
                  <a:cubicBezTo>
                    <a:pt x="1526" y="859"/>
                    <a:pt x="1526" y="859"/>
                    <a:pt x="1526" y="859"/>
                  </a:cubicBezTo>
                  <a:cubicBezTo>
                    <a:pt x="1526" y="709"/>
                    <a:pt x="1526" y="709"/>
                    <a:pt x="1526" y="709"/>
                  </a:cubicBezTo>
                  <a:cubicBezTo>
                    <a:pt x="1525" y="708"/>
                    <a:pt x="1525" y="708"/>
                    <a:pt x="1525" y="708"/>
                  </a:cubicBezTo>
                  <a:cubicBezTo>
                    <a:pt x="1623" y="611"/>
                    <a:pt x="1623" y="611"/>
                    <a:pt x="1623" y="611"/>
                  </a:cubicBezTo>
                  <a:cubicBezTo>
                    <a:pt x="1672" y="677"/>
                    <a:pt x="1751" y="721"/>
                    <a:pt x="1840" y="723"/>
                  </a:cubicBezTo>
                  <a:cubicBezTo>
                    <a:pt x="1840" y="772"/>
                    <a:pt x="1840" y="772"/>
                    <a:pt x="1840" y="772"/>
                  </a:cubicBezTo>
                  <a:cubicBezTo>
                    <a:pt x="1755" y="821"/>
                    <a:pt x="1755" y="821"/>
                    <a:pt x="1755" y="821"/>
                  </a:cubicBezTo>
                  <a:cubicBezTo>
                    <a:pt x="1755" y="858"/>
                    <a:pt x="1755" y="858"/>
                    <a:pt x="1755" y="858"/>
                  </a:cubicBezTo>
                  <a:cubicBezTo>
                    <a:pt x="1680" y="932"/>
                    <a:pt x="1680" y="932"/>
                    <a:pt x="1680" y="932"/>
                  </a:cubicBezTo>
                  <a:cubicBezTo>
                    <a:pt x="1680" y="807"/>
                    <a:pt x="1680" y="807"/>
                    <a:pt x="1680" y="807"/>
                  </a:cubicBezTo>
                  <a:cubicBezTo>
                    <a:pt x="1711" y="776"/>
                    <a:pt x="1711" y="776"/>
                    <a:pt x="1711" y="776"/>
                  </a:cubicBezTo>
                  <a:cubicBezTo>
                    <a:pt x="1703" y="769"/>
                    <a:pt x="1703" y="769"/>
                    <a:pt x="1703" y="769"/>
                  </a:cubicBezTo>
                  <a:cubicBezTo>
                    <a:pt x="1669" y="803"/>
                    <a:pt x="1669" y="803"/>
                    <a:pt x="1669" y="803"/>
                  </a:cubicBezTo>
                  <a:cubicBezTo>
                    <a:pt x="1669" y="943"/>
                    <a:pt x="1669" y="943"/>
                    <a:pt x="1669" y="943"/>
                  </a:cubicBezTo>
                  <a:cubicBezTo>
                    <a:pt x="1596" y="1015"/>
                    <a:pt x="1596" y="1015"/>
                    <a:pt x="1596" y="1015"/>
                  </a:cubicBezTo>
                  <a:cubicBezTo>
                    <a:pt x="1596" y="1196"/>
                    <a:pt x="1596" y="1196"/>
                    <a:pt x="1596" y="1196"/>
                  </a:cubicBezTo>
                  <a:cubicBezTo>
                    <a:pt x="1535" y="1257"/>
                    <a:pt x="1535" y="1257"/>
                    <a:pt x="1535" y="1257"/>
                  </a:cubicBezTo>
                  <a:cubicBezTo>
                    <a:pt x="1533" y="1256"/>
                    <a:pt x="1530" y="1255"/>
                    <a:pt x="1527" y="1255"/>
                  </a:cubicBezTo>
                  <a:cubicBezTo>
                    <a:pt x="1518" y="1255"/>
                    <a:pt x="1511" y="1262"/>
                    <a:pt x="1511" y="1271"/>
                  </a:cubicBezTo>
                  <a:cubicBezTo>
                    <a:pt x="1511" y="1280"/>
                    <a:pt x="1518" y="1288"/>
                    <a:pt x="1527" y="1288"/>
                  </a:cubicBezTo>
                  <a:cubicBezTo>
                    <a:pt x="1537" y="1288"/>
                    <a:pt x="1544" y="1280"/>
                    <a:pt x="1544" y="1271"/>
                  </a:cubicBezTo>
                  <a:cubicBezTo>
                    <a:pt x="1544" y="1269"/>
                    <a:pt x="1543" y="1266"/>
                    <a:pt x="1542" y="1264"/>
                  </a:cubicBezTo>
                  <a:cubicBezTo>
                    <a:pt x="1607" y="1200"/>
                    <a:pt x="1607" y="1200"/>
                    <a:pt x="1607" y="1200"/>
                  </a:cubicBezTo>
                  <a:cubicBezTo>
                    <a:pt x="1607" y="1019"/>
                    <a:pt x="1607" y="1019"/>
                    <a:pt x="1607" y="1019"/>
                  </a:cubicBezTo>
                  <a:cubicBezTo>
                    <a:pt x="1755" y="873"/>
                    <a:pt x="1755" y="873"/>
                    <a:pt x="1755" y="873"/>
                  </a:cubicBezTo>
                  <a:cubicBezTo>
                    <a:pt x="1755" y="918"/>
                    <a:pt x="1755" y="918"/>
                    <a:pt x="1755" y="918"/>
                  </a:cubicBezTo>
                  <a:cubicBezTo>
                    <a:pt x="1635" y="1037"/>
                    <a:pt x="1635" y="1037"/>
                    <a:pt x="1635" y="1037"/>
                  </a:cubicBezTo>
                  <a:cubicBezTo>
                    <a:pt x="1635" y="1331"/>
                    <a:pt x="1635" y="1331"/>
                    <a:pt x="1635" y="1331"/>
                  </a:cubicBezTo>
                  <a:cubicBezTo>
                    <a:pt x="1645" y="1331"/>
                    <a:pt x="1645" y="1331"/>
                    <a:pt x="1645" y="1331"/>
                  </a:cubicBezTo>
                  <a:cubicBezTo>
                    <a:pt x="1645" y="1041"/>
                    <a:pt x="1645" y="1041"/>
                    <a:pt x="1645" y="1041"/>
                  </a:cubicBezTo>
                  <a:cubicBezTo>
                    <a:pt x="1761" y="927"/>
                    <a:pt x="1761" y="927"/>
                    <a:pt x="1761" y="927"/>
                  </a:cubicBezTo>
                  <a:cubicBezTo>
                    <a:pt x="1840" y="972"/>
                    <a:pt x="1840" y="972"/>
                    <a:pt x="1840" y="972"/>
                  </a:cubicBezTo>
                  <a:cubicBezTo>
                    <a:pt x="1840" y="1077"/>
                    <a:pt x="1840" y="1077"/>
                    <a:pt x="1840" y="1077"/>
                  </a:cubicBezTo>
                  <a:cubicBezTo>
                    <a:pt x="1959" y="1194"/>
                    <a:pt x="1959" y="1194"/>
                    <a:pt x="1959" y="1194"/>
                  </a:cubicBezTo>
                  <a:cubicBezTo>
                    <a:pt x="1959" y="1307"/>
                    <a:pt x="1959" y="1307"/>
                    <a:pt x="1959" y="1307"/>
                  </a:cubicBezTo>
                  <a:cubicBezTo>
                    <a:pt x="1948" y="1309"/>
                    <a:pt x="1939" y="1319"/>
                    <a:pt x="1939" y="1331"/>
                  </a:cubicBezTo>
                  <a:cubicBezTo>
                    <a:pt x="1939" y="1343"/>
                    <a:pt x="1948" y="1353"/>
                    <a:pt x="1959" y="1355"/>
                  </a:cubicBezTo>
                  <a:cubicBezTo>
                    <a:pt x="1959" y="1479"/>
                    <a:pt x="1959" y="1479"/>
                    <a:pt x="1959" y="1479"/>
                  </a:cubicBezTo>
                  <a:cubicBezTo>
                    <a:pt x="1953" y="1481"/>
                    <a:pt x="1948" y="1487"/>
                    <a:pt x="1948" y="1494"/>
                  </a:cubicBezTo>
                  <a:cubicBezTo>
                    <a:pt x="1948" y="1503"/>
                    <a:pt x="1955" y="1510"/>
                    <a:pt x="1964" y="1510"/>
                  </a:cubicBezTo>
                  <a:cubicBezTo>
                    <a:pt x="1974" y="1510"/>
                    <a:pt x="1981" y="1503"/>
                    <a:pt x="1981" y="1494"/>
                  </a:cubicBezTo>
                  <a:cubicBezTo>
                    <a:pt x="1981" y="1487"/>
                    <a:pt x="1976" y="1481"/>
                    <a:pt x="1969" y="1479"/>
                  </a:cubicBezTo>
                  <a:cubicBezTo>
                    <a:pt x="1969" y="1355"/>
                    <a:pt x="1969" y="1355"/>
                    <a:pt x="1969" y="1355"/>
                  </a:cubicBezTo>
                  <a:cubicBezTo>
                    <a:pt x="1981" y="1353"/>
                    <a:pt x="1989" y="1343"/>
                    <a:pt x="1989" y="1331"/>
                  </a:cubicBezTo>
                  <a:cubicBezTo>
                    <a:pt x="1989" y="1319"/>
                    <a:pt x="1981" y="1309"/>
                    <a:pt x="1969" y="1307"/>
                  </a:cubicBezTo>
                  <a:cubicBezTo>
                    <a:pt x="1969" y="1190"/>
                    <a:pt x="1969" y="1190"/>
                    <a:pt x="1969" y="1190"/>
                  </a:cubicBezTo>
                  <a:cubicBezTo>
                    <a:pt x="1850" y="1073"/>
                    <a:pt x="1850" y="1073"/>
                    <a:pt x="1850" y="1073"/>
                  </a:cubicBezTo>
                  <a:cubicBezTo>
                    <a:pt x="1850" y="972"/>
                    <a:pt x="1850" y="972"/>
                    <a:pt x="1850" y="972"/>
                  </a:cubicBezTo>
                  <a:cubicBezTo>
                    <a:pt x="1936" y="923"/>
                    <a:pt x="1936" y="923"/>
                    <a:pt x="1936" y="923"/>
                  </a:cubicBezTo>
                  <a:cubicBezTo>
                    <a:pt x="1936" y="821"/>
                    <a:pt x="1936" y="821"/>
                    <a:pt x="1936" y="821"/>
                  </a:cubicBezTo>
                  <a:cubicBezTo>
                    <a:pt x="1879" y="788"/>
                    <a:pt x="1879" y="788"/>
                    <a:pt x="1879" y="788"/>
                  </a:cubicBezTo>
                  <a:cubicBezTo>
                    <a:pt x="1879" y="685"/>
                    <a:pt x="1879" y="685"/>
                    <a:pt x="1879" y="685"/>
                  </a:cubicBezTo>
                  <a:cubicBezTo>
                    <a:pt x="1928" y="678"/>
                    <a:pt x="1973" y="656"/>
                    <a:pt x="2007" y="624"/>
                  </a:cubicBezTo>
                  <a:cubicBezTo>
                    <a:pt x="2051" y="667"/>
                    <a:pt x="2051" y="667"/>
                    <a:pt x="2051" y="667"/>
                  </a:cubicBezTo>
                  <a:cubicBezTo>
                    <a:pt x="2237" y="667"/>
                    <a:pt x="2237" y="667"/>
                    <a:pt x="2237" y="667"/>
                  </a:cubicBezTo>
                  <a:cubicBezTo>
                    <a:pt x="2238" y="675"/>
                    <a:pt x="2245" y="680"/>
                    <a:pt x="2253" y="680"/>
                  </a:cubicBezTo>
                  <a:cubicBezTo>
                    <a:pt x="2262" y="680"/>
                    <a:pt x="2269" y="673"/>
                    <a:pt x="2269" y="664"/>
                  </a:cubicBezTo>
                  <a:cubicBezTo>
                    <a:pt x="2269" y="655"/>
                    <a:pt x="2262" y="647"/>
                    <a:pt x="2253" y="647"/>
                  </a:cubicBezTo>
                  <a:cubicBezTo>
                    <a:pt x="2246" y="647"/>
                    <a:pt x="2240" y="651"/>
                    <a:pt x="2237" y="657"/>
                  </a:cubicBezTo>
                  <a:cubicBezTo>
                    <a:pt x="2056" y="657"/>
                    <a:pt x="2056" y="657"/>
                    <a:pt x="2056" y="657"/>
                  </a:cubicBezTo>
                  <a:cubicBezTo>
                    <a:pt x="2015" y="617"/>
                    <a:pt x="2015" y="617"/>
                    <a:pt x="2015" y="617"/>
                  </a:cubicBezTo>
                  <a:cubicBezTo>
                    <a:pt x="2057" y="574"/>
                    <a:pt x="2084" y="516"/>
                    <a:pt x="2084" y="452"/>
                  </a:cubicBezTo>
                  <a:cubicBezTo>
                    <a:pt x="2084" y="388"/>
                    <a:pt x="2057" y="329"/>
                    <a:pt x="2015" y="287"/>
                  </a:cubicBezTo>
                  <a:cubicBezTo>
                    <a:pt x="2033" y="269"/>
                    <a:pt x="2033" y="269"/>
                    <a:pt x="2033" y="269"/>
                  </a:cubicBezTo>
                  <a:cubicBezTo>
                    <a:pt x="2080" y="316"/>
                    <a:pt x="2110" y="380"/>
                    <a:pt x="2110" y="452"/>
                  </a:cubicBezTo>
                  <a:cubicBezTo>
                    <a:pt x="2120" y="452"/>
                    <a:pt x="2120" y="452"/>
                    <a:pt x="2120" y="452"/>
                  </a:cubicBezTo>
                  <a:cubicBezTo>
                    <a:pt x="2120" y="378"/>
                    <a:pt x="2089" y="310"/>
                    <a:pt x="2040" y="261"/>
                  </a:cubicBezTo>
                  <a:cubicBezTo>
                    <a:pt x="2268" y="36"/>
                    <a:pt x="2268" y="36"/>
                    <a:pt x="2268" y="36"/>
                  </a:cubicBezTo>
                  <a:cubicBezTo>
                    <a:pt x="2271" y="38"/>
                    <a:pt x="2273" y="38"/>
                    <a:pt x="2276" y="38"/>
                  </a:cubicBezTo>
                  <a:cubicBezTo>
                    <a:pt x="2285" y="38"/>
                    <a:pt x="2293" y="31"/>
                    <a:pt x="2293" y="22"/>
                  </a:cubicBezTo>
                  <a:cubicBezTo>
                    <a:pt x="2293" y="13"/>
                    <a:pt x="2285" y="6"/>
                    <a:pt x="2276" y="6"/>
                  </a:cubicBezTo>
                  <a:cubicBezTo>
                    <a:pt x="2267" y="6"/>
                    <a:pt x="2259" y="13"/>
                    <a:pt x="2259" y="22"/>
                  </a:cubicBezTo>
                  <a:cubicBezTo>
                    <a:pt x="2259" y="25"/>
                    <a:pt x="2260" y="27"/>
                    <a:pt x="2261" y="29"/>
                  </a:cubicBezTo>
                  <a:cubicBezTo>
                    <a:pt x="2033" y="254"/>
                    <a:pt x="2033" y="254"/>
                    <a:pt x="2033" y="254"/>
                  </a:cubicBezTo>
                  <a:cubicBezTo>
                    <a:pt x="1984" y="209"/>
                    <a:pt x="1918" y="181"/>
                    <a:pt x="1845" y="181"/>
                  </a:cubicBezTo>
                  <a:cubicBezTo>
                    <a:pt x="1845" y="191"/>
                    <a:pt x="1845" y="191"/>
                    <a:pt x="1845" y="191"/>
                  </a:cubicBezTo>
                  <a:cubicBezTo>
                    <a:pt x="1915" y="191"/>
                    <a:pt x="1978" y="218"/>
                    <a:pt x="2026" y="262"/>
                  </a:cubicBezTo>
                  <a:cubicBezTo>
                    <a:pt x="2007" y="280"/>
                    <a:pt x="2007" y="280"/>
                    <a:pt x="2007" y="280"/>
                  </a:cubicBezTo>
                  <a:cubicBezTo>
                    <a:pt x="1965" y="241"/>
                    <a:pt x="1908" y="217"/>
                    <a:pt x="1845" y="217"/>
                  </a:cubicBezTo>
                  <a:cubicBezTo>
                    <a:pt x="1781" y="217"/>
                    <a:pt x="1723" y="242"/>
                    <a:pt x="1681" y="282"/>
                  </a:cubicBezTo>
                  <a:cubicBezTo>
                    <a:pt x="1596" y="199"/>
                    <a:pt x="1596" y="199"/>
                    <a:pt x="1596" y="199"/>
                  </a:cubicBezTo>
                  <a:cubicBezTo>
                    <a:pt x="1451" y="199"/>
                    <a:pt x="1451" y="199"/>
                    <a:pt x="1451" y="199"/>
                  </a:cubicBezTo>
                  <a:cubicBezTo>
                    <a:pt x="1271" y="22"/>
                    <a:pt x="1271" y="22"/>
                    <a:pt x="1271" y="22"/>
                  </a:cubicBezTo>
                  <a:cubicBezTo>
                    <a:pt x="1272" y="20"/>
                    <a:pt x="1272" y="18"/>
                    <a:pt x="1272" y="16"/>
                  </a:cubicBezTo>
                  <a:cubicBezTo>
                    <a:pt x="1272" y="7"/>
                    <a:pt x="1265" y="0"/>
                    <a:pt x="1256" y="0"/>
                  </a:cubicBezTo>
                  <a:cubicBezTo>
                    <a:pt x="1246" y="0"/>
                    <a:pt x="1239" y="7"/>
                    <a:pt x="1239" y="16"/>
                  </a:cubicBezTo>
                  <a:cubicBezTo>
                    <a:pt x="1239" y="25"/>
                    <a:pt x="1246" y="33"/>
                    <a:pt x="1256" y="33"/>
                  </a:cubicBezTo>
                  <a:cubicBezTo>
                    <a:pt x="1259" y="33"/>
                    <a:pt x="1262" y="32"/>
                    <a:pt x="1265" y="30"/>
                  </a:cubicBezTo>
                  <a:cubicBezTo>
                    <a:pt x="1436" y="199"/>
                    <a:pt x="1436" y="199"/>
                    <a:pt x="1436" y="199"/>
                  </a:cubicBezTo>
                  <a:cubicBezTo>
                    <a:pt x="1394" y="199"/>
                    <a:pt x="1394" y="199"/>
                    <a:pt x="1394" y="199"/>
                  </a:cubicBezTo>
                  <a:cubicBezTo>
                    <a:pt x="1215" y="22"/>
                    <a:pt x="1215" y="22"/>
                    <a:pt x="1215" y="22"/>
                  </a:cubicBezTo>
                  <a:cubicBezTo>
                    <a:pt x="1216" y="20"/>
                    <a:pt x="1216" y="18"/>
                    <a:pt x="1216" y="16"/>
                  </a:cubicBezTo>
                  <a:cubicBezTo>
                    <a:pt x="1216" y="7"/>
                    <a:pt x="1209" y="0"/>
                    <a:pt x="1200" y="0"/>
                  </a:cubicBezTo>
                  <a:cubicBezTo>
                    <a:pt x="1190" y="0"/>
                    <a:pt x="1183" y="7"/>
                    <a:pt x="1183" y="16"/>
                  </a:cubicBezTo>
                  <a:cubicBezTo>
                    <a:pt x="1183" y="25"/>
                    <a:pt x="1190" y="33"/>
                    <a:pt x="1200" y="33"/>
                  </a:cubicBezTo>
                  <a:cubicBezTo>
                    <a:pt x="1203" y="33"/>
                    <a:pt x="1206" y="32"/>
                    <a:pt x="1209" y="30"/>
                  </a:cubicBezTo>
                  <a:cubicBezTo>
                    <a:pt x="1380" y="199"/>
                    <a:pt x="1380" y="199"/>
                    <a:pt x="1380" y="199"/>
                  </a:cubicBezTo>
                  <a:cubicBezTo>
                    <a:pt x="1170" y="199"/>
                    <a:pt x="1170" y="199"/>
                    <a:pt x="1170" y="199"/>
                  </a:cubicBezTo>
                  <a:cubicBezTo>
                    <a:pt x="1168" y="192"/>
                    <a:pt x="1162" y="187"/>
                    <a:pt x="1154" y="187"/>
                  </a:cubicBezTo>
                  <a:cubicBezTo>
                    <a:pt x="1145" y="187"/>
                    <a:pt x="1138" y="195"/>
                    <a:pt x="1138" y="204"/>
                  </a:cubicBezTo>
                  <a:cubicBezTo>
                    <a:pt x="1138" y="213"/>
                    <a:pt x="1145" y="220"/>
                    <a:pt x="1154" y="220"/>
                  </a:cubicBezTo>
                  <a:cubicBezTo>
                    <a:pt x="1162" y="220"/>
                    <a:pt x="1168" y="216"/>
                    <a:pt x="1170" y="209"/>
                  </a:cubicBezTo>
                  <a:cubicBezTo>
                    <a:pt x="1390" y="209"/>
                    <a:pt x="1390" y="209"/>
                    <a:pt x="1390" y="209"/>
                  </a:cubicBezTo>
                  <a:cubicBezTo>
                    <a:pt x="1391" y="210"/>
                    <a:pt x="1391" y="210"/>
                    <a:pt x="1391" y="210"/>
                  </a:cubicBezTo>
                  <a:cubicBezTo>
                    <a:pt x="1392" y="209"/>
                    <a:pt x="1392" y="209"/>
                    <a:pt x="1392" y="209"/>
                  </a:cubicBezTo>
                  <a:cubicBezTo>
                    <a:pt x="1447" y="209"/>
                    <a:pt x="1447" y="209"/>
                    <a:pt x="1447" y="209"/>
                  </a:cubicBezTo>
                  <a:cubicBezTo>
                    <a:pt x="1447" y="210"/>
                    <a:pt x="1447" y="210"/>
                    <a:pt x="1447" y="210"/>
                  </a:cubicBezTo>
                  <a:cubicBezTo>
                    <a:pt x="1448" y="209"/>
                    <a:pt x="1448" y="209"/>
                    <a:pt x="1448" y="209"/>
                  </a:cubicBezTo>
                  <a:cubicBezTo>
                    <a:pt x="1592" y="209"/>
                    <a:pt x="1592" y="209"/>
                    <a:pt x="1592" y="209"/>
                  </a:cubicBezTo>
                  <a:cubicBezTo>
                    <a:pt x="1673" y="289"/>
                    <a:pt x="1673" y="289"/>
                    <a:pt x="1673" y="289"/>
                  </a:cubicBezTo>
                  <a:cubicBezTo>
                    <a:pt x="1632" y="332"/>
                    <a:pt x="1607" y="389"/>
                    <a:pt x="1607" y="452"/>
                  </a:cubicBezTo>
                  <a:cubicBezTo>
                    <a:pt x="1607" y="580"/>
                    <a:pt x="1711" y="684"/>
                    <a:pt x="1840" y="687"/>
                  </a:cubicBezTo>
                  <a:cubicBezTo>
                    <a:pt x="1840" y="712"/>
                    <a:pt x="1840" y="712"/>
                    <a:pt x="1840" y="712"/>
                  </a:cubicBezTo>
                  <a:cubicBezTo>
                    <a:pt x="1697" y="710"/>
                    <a:pt x="1581" y="594"/>
                    <a:pt x="1581" y="452"/>
                  </a:cubicBezTo>
                  <a:cubicBezTo>
                    <a:pt x="1581" y="447"/>
                    <a:pt x="1581" y="447"/>
                    <a:pt x="1581" y="447"/>
                  </a:cubicBezTo>
                  <a:cubicBezTo>
                    <a:pt x="1360" y="447"/>
                    <a:pt x="1360" y="447"/>
                    <a:pt x="1360" y="447"/>
                  </a:cubicBezTo>
                  <a:cubicBezTo>
                    <a:pt x="1358" y="436"/>
                    <a:pt x="1348" y="427"/>
                    <a:pt x="1336" y="427"/>
                  </a:cubicBezTo>
                  <a:cubicBezTo>
                    <a:pt x="1324" y="427"/>
                    <a:pt x="1314" y="436"/>
                    <a:pt x="1311" y="447"/>
                  </a:cubicBezTo>
                  <a:cubicBezTo>
                    <a:pt x="1081" y="447"/>
                    <a:pt x="1081" y="447"/>
                    <a:pt x="1081" y="447"/>
                  </a:cubicBezTo>
                  <a:cubicBezTo>
                    <a:pt x="948" y="315"/>
                    <a:pt x="948" y="315"/>
                    <a:pt x="948" y="315"/>
                  </a:cubicBezTo>
                  <a:cubicBezTo>
                    <a:pt x="831" y="315"/>
                    <a:pt x="831" y="315"/>
                    <a:pt x="831" y="315"/>
                  </a:cubicBezTo>
                  <a:cubicBezTo>
                    <a:pt x="829" y="260"/>
                    <a:pt x="782" y="217"/>
                    <a:pt x="726" y="217"/>
                  </a:cubicBezTo>
                  <a:cubicBezTo>
                    <a:pt x="670" y="217"/>
                    <a:pt x="624" y="260"/>
                    <a:pt x="621" y="315"/>
                  </a:cubicBezTo>
                  <a:cubicBezTo>
                    <a:pt x="515" y="315"/>
                    <a:pt x="515" y="315"/>
                    <a:pt x="515" y="315"/>
                  </a:cubicBezTo>
                  <a:cubicBezTo>
                    <a:pt x="430" y="215"/>
                    <a:pt x="430" y="215"/>
                    <a:pt x="430" y="215"/>
                  </a:cubicBezTo>
                  <a:cubicBezTo>
                    <a:pt x="45" y="215"/>
                    <a:pt x="45" y="215"/>
                    <a:pt x="45" y="215"/>
                  </a:cubicBezTo>
                  <a:cubicBezTo>
                    <a:pt x="40" y="210"/>
                    <a:pt x="33" y="206"/>
                    <a:pt x="25" y="206"/>
                  </a:cubicBezTo>
                  <a:cubicBezTo>
                    <a:pt x="11" y="206"/>
                    <a:pt x="0" y="217"/>
                    <a:pt x="0" y="231"/>
                  </a:cubicBezTo>
                  <a:cubicBezTo>
                    <a:pt x="0" y="244"/>
                    <a:pt x="11" y="255"/>
                    <a:pt x="25" y="255"/>
                  </a:cubicBezTo>
                  <a:close/>
                  <a:moveTo>
                    <a:pt x="1516" y="853"/>
                  </a:moveTo>
                  <a:cubicBezTo>
                    <a:pt x="1395" y="922"/>
                    <a:pt x="1395" y="922"/>
                    <a:pt x="1395" y="922"/>
                  </a:cubicBezTo>
                  <a:cubicBezTo>
                    <a:pt x="1273" y="853"/>
                    <a:pt x="1273" y="853"/>
                    <a:pt x="1273" y="853"/>
                  </a:cubicBezTo>
                  <a:cubicBezTo>
                    <a:pt x="1273" y="715"/>
                    <a:pt x="1273" y="715"/>
                    <a:pt x="1273" y="715"/>
                  </a:cubicBezTo>
                  <a:cubicBezTo>
                    <a:pt x="1395" y="646"/>
                    <a:pt x="1395" y="646"/>
                    <a:pt x="1395" y="646"/>
                  </a:cubicBezTo>
                  <a:cubicBezTo>
                    <a:pt x="1516" y="715"/>
                    <a:pt x="1516" y="715"/>
                    <a:pt x="1516" y="715"/>
                  </a:cubicBezTo>
                  <a:lnTo>
                    <a:pt x="1516" y="853"/>
                  </a:lnTo>
                  <a:close/>
                  <a:moveTo>
                    <a:pt x="1925" y="918"/>
                  </a:moveTo>
                  <a:cubicBezTo>
                    <a:pt x="1845" y="963"/>
                    <a:pt x="1845" y="963"/>
                    <a:pt x="1845" y="963"/>
                  </a:cubicBezTo>
                  <a:cubicBezTo>
                    <a:pt x="1765" y="918"/>
                    <a:pt x="1765" y="918"/>
                    <a:pt x="1765" y="918"/>
                  </a:cubicBezTo>
                  <a:cubicBezTo>
                    <a:pt x="1765" y="826"/>
                    <a:pt x="1765" y="826"/>
                    <a:pt x="1765" y="826"/>
                  </a:cubicBezTo>
                  <a:cubicBezTo>
                    <a:pt x="1845" y="781"/>
                    <a:pt x="1845" y="781"/>
                    <a:pt x="1845" y="781"/>
                  </a:cubicBezTo>
                  <a:cubicBezTo>
                    <a:pt x="1925" y="826"/>
                    <a:pt x="1925" y="826"/>
                    <a:pt x="1925" y="826"/>
                  </a:cubicBezTo>
                  <a:lnTo>
                    <a:pt x="1925" y="918"/>
                  </a:lnTo>
                  <a:close/>
                  <a:moveTo>
                    <a:pt x="1869" y="783"/>
                  </a:moveTo>
                  <a:cubicBezTo>
                    <a:pt x="1850" y="772"/>
                    <a:pt x="1850" y="772"/>
                    <a:pt x="1850" y="772"/>
                  </a:cubicBezTo>
                  <a:cubicBezTo>
                    <a:pt x="1850" y="687"/>
                    <a:pt x="1850" y="687"/>
                    <a:pt x="1850" y="687"/>
                  </a:cubicBezTo>
                  <a:cubicBezTo>
                    <a:pt x="1857" y="687"/>
                    <a:pt x="1863" y="686"/>
                    <a:pt x="1869" y="686"/>
                  </a:cubicBezTo>
                  <a:lnTo>
                    <a:pt x="1869" y="783"/>
                  </a:lnTo>
                  <a:close/>
                  <a:moveTo>
                    <a:pt x="1850" y="450"/>
                  </a:moveTo>
                  <a:cubicBezTo>
                    <a:pt x="1712" y="313"/>
                    <a:pt x="1712" y="313"/>
                    <a:pt x="1712" y="313"/>
                  </a:cubicBezTo>
                  <a:cubicBezTo>
                    <a:pt x="1747" y="280"/>
                    <a:pt x="1794" y="260"/>
                    <a:pt x="1845" y="260"/>
                  </a:cubicBezTo>
                  <a:cubicBezTo>
                    <a:pt x="1952" y="260"/>
                    <a:pt x="2039" y="346"/>
                    <a:pt x="2039" y="452"/>
                  </a:cubicBezTo>
                  <a:cubicBezTo>
                    <a:pt x="2039" y="556"/>
                    <a:pt x="1955" y="640"/>
                    <a:pt x="1850" y="643"/>
                  </a:cubicBezTo>
                  <a:lnTo>
                    <a:pt x="1850" y="450"/>
                  </a:lnTo>
                  <a:close/>
                  <a:moveTo>
                    <a:pt x="1840" y="454"/>
                  </a:moveTo>
                  <a:cubicBezTo>
                    <a:pt x="1840" y="643"/>
                    <a:pt x="1840" y="643"/>
                    <a:pt x="1840" y="643"/>
                  </a:cubicBezTo>
                  <a:cubicBezTo>
                    <a:pt x="1735" y="640"/>
                    <a:pt x="1651" y="556"/>
                    <a:pt x="1651" y="452"/>
                  </a:cubicBezTo>
                  <a:cubicBezTo>
                    <a:pt x="1651" y="401"/>
                    <a:pt x="1671" y="355"/>
                    <a:pt x="1704" y="320"/>
                  </a:cubicBezTo>
                  <a:lnTo>
                    <a:pt x="1840" y="454"/>
                  </a:lnTo>
                  <a:close/>
                  <a:moveTo>
                    <a:pt x="1845" y="227"/>
                  </a:moveTo>
                  <a:cubicBezTo>
                    <a:pt x="1971" y="227"/>
                    <a:pt x="2073" y="328"/>
                    <a:pt x="2073" y="452"/>
                  </a:cubicBezTo>
                  <a:cubicBezTo>
                    <a:pt x="2073" y="574"/>
                    <a:pt x="1974" y="674"/>
                    <a:pt x="1850" y="677"/>
                  </a:cubicBezTo>
                  <a:cubicBezTo>
                    <a:pt x="1850" y="647"/>
                    <a:pt x="1850" y="647"/>
                    <a:pt x="1850" y="647"/>
                  </a:cubicBezTo>
                  <a:cubicBezTo>
                    <a:pt x="1957" y="645"/>
                    <a:pt x="2043" y="558"/>
                    <a:pt x="2043" y="452"/>
                  </a:cubicBezTo>
                  <a:cubicBezTo>
                    <a:pt x="2043" y="344"/>
                    <a:pt x="1955" y="256"/>
                    <a:pt x="1845" y="256"/>
                  </a:cubicBezTo>
                  <a:cubicBezTo>
                    <a:pt x="1792" y="256"/>
                    <a:pt x="1744" y="277"/>
                    <a:pt x="1709" y="310"/>
                  </a:cubicBezTo>
                  <a:cubicBezTo>
                    <a:pt x="1688" y="289"/>
                    <a:pt x="1688" y="289"/>
                    <a:pt x="1688" y="289"/>
                  </a:cubicBezTo>
                  <a:cubicBezTo>
                    <a:pt x="1729" y="251"/>
                    <a:pt x="1784" y="227"/>
                    <a:pt x="1845" y="227"/>
                  </a:cubicBezTo>
                  <a:close/>
                  <a:moveTo>
                    <a:pt x="1617" y="452"/>
                  </a:moveTo>
                  <a:cubicBezTo>
                    <a:pt x="1617" y="392"/>
                    <a:pt x="1641" y="337"/>
                    <a:pt x="1681" y="297"/>
                  </a:cubicBezTo>
                  <a:cubicBezTo>
                    <a:pt x="1702" y="317"/>
                    <a:pt x="1702" y="317"/>
                    <a:pt x="1702" y="317"/>
                  </a:cubicBezTo>
                  <a:cubicBezTo>
                    <a:pt x="1668" y="352"/>
                    <a:pt x="1647" y="400"/>
                    <a:pt x="1647" y="452"/>
                  </a:cubicBezTo>
                  <a:cubicBezTo>
                    <a:pt x="1647" y="558"/>
                    <a:pt x="1733" y="645"/>
                    <a:pt x="1840" y="647"/>
                  </a:cubicBezTo>
                  <a:cubicBezTo>
                    <a:pt x="1840" y="677"/>
                    <a:pt x="1840" y="677"/>
                    <a:pt x="1840" y="677"/>
                  </a:cubicBezTo>
                  <a:cubicBezTo>
                    <a:pt x="1717" y="674"/>
                    <a:pt x="1617" y="574"/>
                    <a:pt x="1617" y="452"/>
                  </a:cubicBezTo>
                  <a:close/>
                  <a:moveTo>
                    <a:pt x="726" y="227"/>
                  </a:moveTo>
                  <a:cubicBezTo>
                    <a:pt x="779" y="227"/>
                    <a:pt x="821" y="269"/>
                    <a:pt x="821" y="320"/>
                  </a:cubicBezTo>
                  <a:cubicBezTo>
                    <a:pt x="821" y="372"/>
                    <a:pt x="779" y="414"/>
                    <a:pt x="726" y="414"/>
                  </a:cubicBezTo>
                  <a:cubicBezTo>
                    <a:pt x="674" y="414"/>
                    <a:pt x="631" y="372"/>
                    <a:pt x="631" y="320"/>
                  </a:cubicBezTo>
                  <a:cubicBezTo>
                    <a:pt x="631" y="269"/>
                    <a:pt x="674" y="227"/>
                    <a:pt x="726"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12"/>
            <p:cNvSpPr>
              <a:spLocks noChangeArrowheads="1"/>
            </p:cNvSpPr>
            <p:nvPr/>
          </p:nvSpPr>
          <p:spPr bwMode="auto">
            <a:xfrm>
              <a:off x="5031" y="1922"/>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3"/>
            <p:cNvSpPr>
              <a:spLocks noChangeArrowheads="1"/>
            </p:cNvSpPr>
            <p:nvPr/>
          </p:nvSpPr>
          <p:spPr bwMode="auto">
            <a:xfrm>
              <a:off x="5031" y="1794"/>
              <a:ext cx="85"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14"/>
            <p:cNvSpPr>
              <a:spLocks noChangeArrowheads="1"/>
            </p:cNvSpPr>
            <p:nvPr/>
          </p:nvSpPr>
          <p:spPr bwMode="auto">
            <a:xfrm>
              <a:off x="4073" y="1349"/>
              <a:ext cx="84" cy="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5"/>
            <p:cNvSpPr>
              <a:spLocks noChangeArrowheads="1"/>
            </p:cNvSpPr>
            <p:nvPr/>
          </p:nvSpPr>
          <p:spPr bwMode="auto">
            <a:xfrm>
              <a:off x="4073" y="1222"/>
              <a:ext cx="84" cy="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16"/>
            <p:cNvSpPr>
              <a:spLocks noChangeArrowheads="1"/>
            </p:cNvSpPr>
            <p:nvPr/>
          </p:nvSpPr>
          <p:spPr bwMode="auto">
            <a:xfrm>
              <a:off x="5508" y="1564"/>
              <a:ext cx="56" cy="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7"/>
            <p:cNvSpPr>
              <a:spLocks noEditPoints="1"/>
            </p:cNvSpPr>
            <p:nvPr/>
          </p:nvSpPr>
          <p:spPr bwMode="auto">
            <a:xfrm>
              <a:off x="5099" y="10"/>
              <a:ext cx="189" cy="186"/>
            </a:xfrm>
            <a:custGeom>
              <a:avLst/>
              <a:gdLst>
                <a:gd name="T0" fmla="*/ 56 w 112"/>
                <a:gd name="T1" fmla="*/ 110 h 110"/>
                <a:gd name="T2" fmla="*/ 112 w 112"/>
                <a:gd name="T3" fmla="*/ 55 h 110"/>
                <a:gd name="T4" fmla="*/ 56 w 112"/>
                <a:gd name="T5" fmla="*/ 0 h 110"/>
                <a:gd name="T6" fmla="*/ 0 w 112"/>
                <a:gd name="T7" fmla="*/ 55 h 110"/>
                <a:gd name="T8" fmla="*/ 56 w 112"/>
                <a:gd name="T9" fmla="*/ 110 h 110"/>
                <a:gd name="T10" fmla="*/ 56 w 112"/>
                <a:gd name="T11" fmla="*/ 10 h 110"/>
                <a:gd name="T12" fmla="*/ 102 w 112"/>
                <a:gd name="T13" fmla="*/ 55 h 110"/>
                <a:gd name="T14" fmla="*/ 56 w 112"/>
                <a:gd name="T15" fmla="*/ 100 h 110"/>
                <a:gd name="T16" fmla="*/ 11 w 112"/>
                <a:gd name="T17" fmla="*/ 55 h 110"/>
                <a:gd name="T18" fmla="*/ 56 w 112"/>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0">
                  <a:moveTo>
                    <a:pt x="56" y="110"/>
                  </a:moveTo>
                  <a:cubicBezTo>
                    <a:pt x="87" y="110"/>
                    <a:pt x="112" y="85"/>
                    <a:pt x="112" y="55"/>
                  </a:cubicBezTo>
                  <a:cubicBezTo>
                    <a:pt x="112" y="24"/>
                    <a:pt x="87" y="0"/>
                    <a:pt x="56" y="0"/>
                  </a:cubicBezTo>
                  <a:cubicBezTo>
                    <a:pt x="25" y="0"/>
                    <a:pt x="0" y="24"/>
                    <a:pt x="0" y="55"/>
                  </a:cubicBezTo>
                  <a:cubicBezTo>
                    <a:pt x="0" y="85"/>
                    <a:pt x="25" y="110"/>
                    <a:pt x="56" y="110"/>
                  </a:cubicBezTo>
                  <a:close/>
                  <a:moveTo>
                    <a:pt x="56" y="10"/>
                  </a:moveTo>
                  <a:cubicBezTo>
                    <a:pt x="81" y="10"/>
                    <a:pt x="102" y="30"/>
                    <a:pt x="102" y="55"/>
                  </a:cubicBezTo>
                  <a:cubicBezTo>
                    <a:pt x="102" y="79"/>
                    <a:pt x="81" y="100"/>
                    <a:pt x="56" y="100"/>
                  </a:cubicBezTo>
                  <a:cubicBezTo>
                    <a:pt x="31" y="100"/>
                    <a:pt x="11" y="79"/>
                    <a:pt x="11" y="55"/>
                  </a:cubicBezTo>
                  <a:cubicBezTo>
                    <a:pt x="11" y="30"/>
                    <a:pt x="31"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8"/>
            <p:cNvSpPr>
              <a:spLocks noEditPoints="1"/>
            </p:cNvSpPr>
            <p:nvPr/>
          </p:nvSpPr>
          <p:spPr bwMode="auto">
            <a:xfrm>
              <a:off x="5853" y="1948"/>
              <a:ext cx="188" cy="186"/>
            </a:xfrm>
            <a:custGeom>
              <a:avLst/>
              <a:gdLst>
                <a:gd name="T0" fmla="*/ 0 w 111"/>
                <a:gd name="T1" fmla="*/ 55 h 110"/>
                <a:gd name="T2" fmla="*/ 56 w 111"/>
                <a:gd name="T3" fmla="*/ 110 h 110"/>
                <a:gd name="T4" fmla="*/ 111 w 111"/>
                <a:gd name="T5" fmla="*/ 55 h 110"/>
                <a:gd name="T6" fmla="*/ 56 w 111"/>
                <a:gd name="T7" fmla="*/ 0 h 110"/>
                <a:gd name="T8" fmla="*/ 0 w 111"/>
                <a:gd name="T9" fmla="*/ 55 h 110"/>
                <a:gd name="T10" fmla="*/ 56 w 111"/>
                <a:gd name="T11" fmla="*/ 10 h 110"/>
                <a:gd name="T12" fmla="*/ 101 w 111"/>
                <a:gd name="T13" fmla="*/ 55 h 110"/>
                <a:gd name="T14" fmla="*/ 56 w 111"/>
                <a:gd name="T15" fmla="*/ 100 h 110"/>
                <a:gd name="T16" fmla="*/ 10 w 111"/>
                <a:gd name="T17" fmla="*/ 55 h 110"/>
                <a:gd name="T18" fmla="*/ 56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0" y="55"/>
                  </a:moveTo>
                  <a:cubicBezTo>
                    <a:pt x="0" y="85"/>
                    <a:pt x="25" y="110"/>
                    <a:pt x="56" y="110"/>
                  </a:cubicBezTo>
                  <a:cubicBezTo>
                    <a:pt x="86" y="110"/>
                    <a:pt x="111" y="85"/>
                    <a:pt x="111" y="55"/>
                  </a:cubicBezTo>
                  <a:cubicBezTo>
                    <a:pt x="111" y="25"/>
                    <a:pt x="86" y="0"/>
                    <a:pt x="56" y="0"/>
                  </a:cubicBezTo>
                  <a:cubicBezTo>
                    <a:pt x="25" y="0"/>
                    <a:pt x="0" y="25"/>
                    <a:pt x="0" y="55"/>
                  </a:cubicBezTo>
                  <a:close/>
                  <a:moveTo>
                    <a:pt x="56" y="10"/>
                  </a:moveTo>
                  <a:cubicBezTo>
                    <a:pt x="81" y="10"/>
                    <a:pt x="101" y="30"/>
                    <a:pt x="101" y="55"/>
                  </a:cubicBezTo>
                  <a:cubicBezTo>
                    <a:pt x="101" y="80"/>
                    <a:pt x="81" y="100"/>
                    <a:pt x="56" y="100"/>
                  </a:cubicBezTo>
                  <a:cubicBezTo>
                    <a:pt x="30" y="100"/>
                    <a:pt x="10" y="80"/>
                    <a:pt x="10" y="55"/>
                  </a:cubicBezTo>
                  <a:cubicBezTo>
                    <a:pt x="10" y="30"/>
                    <a:pt x="30" y="10"/>
                    <a:pt x="5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a:spLocks noEditPoints="1"/>
            </p:cNvSpPr>
            <p:nvPr/>
          </p:nvSpPr>
          <p:spPr bwMode="auto">
            <a:xfrm>
              <a:off x="3663" y="85"/>
              <a:ext cx="188" cy="186"/>
            </a:xfrm>
            <a:custGeom>
              <a:avLst/>
              <a:gdLst>
                <a:gd name="T0" fmla="*/ 55 w 111"/>
                <a:gd name="T1" fmla="*/ 110 h 110"/>
                <a:gd name="T2" fmla="*/ 111 w 111"/>
                <a:gd name="T3" fmla="*/ 55 h 110"/>
                <a:gd name="T4" fmla="*/ 55 w 111"/>
                <a:gd name="T5" fmla="*/ 0 h 110"/>
                <a:gd name="T6" fmla="*/ 0 w 111"/>
                <a:gd name="T7" fmla="*/ 55 h 110"/>
                <a:gd name="T8" fmla="*/ 55 w 111"/>
                <a:gd name="T9" fmla="*/ 110 h 110"/>
                <a:gd name="T10" fmla="*/ 55 w 111"/>
                <a:gd name="T11" fmla="*/ 10 h 110"/>
                <a:gd name="T12" fmla="*/ 101 w 111"/>
                <a:gd name="T13" fmla="*/ 55 h 110"/>
                <a:gd name="T14" fmla="*/ 55 w 111"/>
                <a:gd name="T15" fmla="*/ 100 h 110"/>
                <a:gd name="T16" fmla="*/ 10 w 111"/>
                <a:gd name="T17" fmla="*/ 55 h 110"/>
                <a:gd name="T18" fmla="*/ 55 w 111"/>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55" y="110"/>
                  </a:moveTo>
                  <a:cubicBezTo>
                    <a:pt x="86" y="110"/>
                    <a:pt x="111" y="85"/>
                    <a:pt x="111" y="55"/>
                  </a:cubicBezTo>
                  <a:cubicBezTo>
                    <a:pt x="111" y="25"/>
                    <a:pt x="86" y="0"/>
                    <a:pt x="55" y="0"/>
                  </a:cubicBezTo>
                  <a:cubicBezTo>
                    <a:pt x="25" y="0"/>
                    <a:pt x="0" y="25"/>
                    <a:pt x="0" y="55"/>
                  </a:cubicBezTo>
                  <a:cubicBezTo>
                    <a:pt x="0" y="85"/>
                    <a:pt x="25" y="110"/>
                    <a:pt x="55" y="110"/>
                  </a:cubicBezTo>
                  <a:close/>
                  <a:moveTo>
                    <a:pt x="55" y="10"/>
                  </a:moveTo>
                  <a:cubicBezTo>
                    <a:pt x="81" y="10"/>
                    <a:pt x="101" y="30"/>
                    <a:pt x="101" y="55"/>
                  </a:cubicBezTo>
                  <a:cubicBezTo>
                    <a:pt x="101" y="80"/>
                    <a:pt x="81" y="100"/>
                    <a:pt x="55" y="100"/>
                  </a:cubicBezTo>
                  <a:cubicBezTo>
                    <a:pt x="30" y="100"/>
                    <a:pt x="10" y="80"/>
                    <a:pt x="10" y="55"/>
                  </a:cubicBezTo>
                  <a:cubicBezTo>
                    <a:pt x="10" y="30"/>
                    <a:pt x="30" y="10"/>
                    <a:pt x="5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3729" y="151"/>
              <a:ext cx="56" cy="54"/>
            </a:xfrm>
            <a:custGeom>
              <a:avLst/>
              <a:gdLst>
                <a:gd name="T0" fmla="*/ 17 w 33"/>
                <a:gd name="T1" fmla="*/ 32 h 32"/>
                <a:gd name="T2" fmla="*/ 33 w 33"/>
                <a:gd name="T3" fmla="*/ 16 h 32"/>
                <a:gd name="T4" fmla="*/ 16 w 33"/>
                <a:gd name="T5" fmla="*/ 0 h 32"/>
                <a:gd name="T6" fmla="*/ 0 w 33"/>
                <a:gd name="T7" fmla="*/ 16 h 32"/>
                <a:gd name="T8" fmla="*/ 17 w 33"/>
                <a:gd name="T9" fmla="*/ 32 h 32"/>
              </a:gdLst>
              <a:ahLst/>
              <a:cxnLst>
                <a:cxn ang="0">
                  <a:pos x="T0" y="T1"/>
                </a:cxn>
                <a:cxn ang="0">
                  <a:pos x="T2" y="T3"/>
                </a:cxn>
                <a:cxn ang="0">
                  <a:pos x="T4" y="T5"/>
                </a:cxn>
                <a:cxn ang="0">
                  <a:pos x="T6" y="T7"/>
                </a:cxn>
                <a:cxn ang="0">
                  <a:pos x="T8" y="T9"/>
                </a:cxn>
              </a:cxnLst>
              <a:rect l="0" t="0" r="r" b="b"/>
              <a:pathLst>
                <a:path w="33" h="32">
                  <a:moveTo>
                    <a:pt x="17" y="32"/>
                  </a:moveTo>
                  <a:cubicBezTo>
                    <a:pt x="26" y="32"/>
                    <a:pt x="33" y="25"/>
                    <a:pt x="33" y="16"/>
                  </a:cubicBezTo>
                  <a:cubicBezTo>
                    <a:pt x="33" y="7"/>
                    <a:pt x="26" y="0"/>
                    <a:pt x="16" y="0"/>
                  </a:cubicBezTo>
                  <a:cubicBezTo>
                    <a:pt x="7" y="0"/>
                    <a:pt x="0" y="7"/>
                    <a:pt x="0" y="16"/>
                  </a:cubicBezTo>
                  <a:cubicBezTo>
                    <a:pt x="0" y="25"/>
                    <a:pt x="7" y="32"/>
                    <a:pt x="1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21"/>
            <p:cNvSpPr>
              <a:spLocks noChangeArrowheads="1"/>
            </p:cNvSpPr>
            <p:nvPr/>
          </p:nvSpPr>
          <p:spPr bwMode="auto">
            <a:xfrm>
              <a:off x="5508" y="1333"/>
              <a:ext cx="56" cy="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2"/>
            <p:cNvSpPr/>
            <p:nvPr/>
          </p:nvSpPr>
          <p:spPr bwMode="auto">
            <a:xfrm>
              <a:off x="3640" y="389"/>
              <a:ext cx="1092" cy="301"/>
            </a:xfrm>
            <a:custGeom>
              <a:avLst/>
              <a:gdLst>
                <a:gd name="T0" fmla="*/ 17 w 646"/>
                <a:gd name="T1" fmla="*/ 33 h 178"/>
                <a:gd name="T2" fmla="*/ 24 w 646"/>
                <a:gd name="T3" fmla="*/ 31 h 178"/>
                <a:gd name="T4" fmla="*/ 174 w 646"/>
                <a:gd name="T5" fmla="*/ 178 h 178"/>
                <a:gd name="T6" fmla="*/ 646 w 646"/>
                <a:gd name="T7" fmla="*/ 178 h 178"/>
                <a:gd name="T8" fmla="*/ 646 w 646"/>
                <a:gd name="T9" fmla="*/ 168 h 178"/>
                <a:gd name="T10" fmla="*/ 452 w 646"/>
                <a:gd name="T11" fmla="*/ 168 h 178"/>
                <a:gd name="T12" fmla="*/ 366 w 646"/>
                <a:gd name="T13" fmla="*/ 83 h 178"/>
                <a:gd name="T14" fmla="*/ 212 w 646"/>
                <a:gd name="T15" fmla="*/ 83 h 178"/>
                <a:gd name="T16" fmla="*/ 212 w 646"/>
                <a:gd name="T17" fmla="*/ 94 h 178"/>
                <a:gd name="T18" fmla="*/ 362 w 646"/>
                <a:gd name="T19" fmla="*/ 94 h 178"/>
                <a:gd name="T20" fmla="*/ 437 w 646"/>
                <a:gd name="T21" fmla="*/ 168 h 178"/>
                <a:gd name="T22" fmla="*/ 178 w 646"/>
                <a:gd name="T23" fmla="*/ 168 h 178"/>
                <a:gd name="T24" fmla="*/ 32 w 646"/>
                <a:gd name="T25" fmla="*/ 24 h 178"/>
                <a:gd name="T26" fmla="*/ 33 w 646"/>
                <a:gd name="T27" fmla="*/ 16 h 178"/>
                <a:gd name="T28" fmla="*/ 17 w 646"/>
                <a:gd name="T29" fmla="*/ 0 h 178"/>
                <a:gd name="T30" fmla="*/ 0 w 646"/>
                <a:gd name="T31" fmla="*/ 16 h 178"/>
                <a:gd name="T32" fmla="*/ 17 w 646"/>
                <a:gd name="T33"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6" h="178">
                  <a:moveTo>
                    <a:pt x="17" y="33"/>
                  </a:moveTo>
                  <a:cubicBezTo>
                    <a:pt x="20" y="33"/>
                    <a:pt x="22" y="32"/>
                    <a:pt x="24" y="31"/>
                  </a:cubicBezTo>
                  <a:cubicBezTo>
                    <a:pt x="174" y="178"/>
                    <a:pt x="174" y="178"/>
                    <a:pt x="174" y="178"/>
                  </a:cubicBezTo>
                  <a:cubicBezTo>
                    <a:pt x="646" y="178"/>
                    <a:pt x="646" y="178"/>
                    <a:pt x="646" y="178"/>
                  </a:cubicBezTo>
                  <a:cubicBezTo>
                    <a:pt x="646" y="168"/>
                    <a:pt x="646" y="168"/>
                    <a:pt x="646" y="168"/>
                  </a:cubicBezTo>
                  <a:cubicBezTo>
                    <a:pt x="452" y="168"/>
                    <a:pt x="452" y="168"/>
                    <a:pt x="452" y="168"/>
                  </a:cubicBezTo>
                  <a:cubicBezTo>
                    <a:pt x="366" y="83"/>
                    <a:pt x="366" y="83"/>
                    <a:pt x="366" y="83"/>
                  </a:cubicBezTo>
                  <a:cubicBezTo>
                    <a:pt x="212" y="83"/>
                    <a:pt x="212" y="83"/>
                    <a:pt x="212" y="83"/>
                  </a:cubicBezTo>
                  <a:cubicBezTo>
                    <a:pt x="212" y="94"/>
                    <a:pt x="212" y="94"/>
                    <a:pt x="212" y="94"/>
                  </a:cubicBezTo>
                  <a:cubicBezTo>
                    <a:pt x="362" y="94"/>
                    <a:pt x="362" y="94"/>
                    <a:pt x="362" y="94"/>
                  </a:cubicBezTo>
                  <a:cubicBezTo>
                    <a:pt x="437" y="168"/>
                    <a:pt x="437" y="168"/>
                    <a:pt x="437" y="168"/>
                  </a:cubicBezTo>
                  <a:cubicBezTo>
                    <a:pt x="178" y="168"/>
                    <a:pt x="178" y="168"/>
                    <a:pt x="178" y="168"/>
                  </a:cubicBezTo>
                  <a:cubicBezTo>
                    <a:pt x="32" y="24"/>
                    <a:pt x="32" y="24"/>
                    <a:pt x="32" y="24"/>
                  </a:cubicBezTo>
                  <a:cubicBezTo>
                    <a:pt x="33" y="21"/>
                    <a:pt x="33" y="19"/>
                    <a:pt x="33" y="16"/>
                  </a:cubicBezTo>
                  <a:cubicBezTo>
                    <a:pt x="33" y="7"/>
                    <a:pt x="26" y="0"/>
                    <a:pt x="17" y="0"/>
                  </a:cubicBezTo>
                  <a:cubicBezTo>
                    <a:pt x="8" y="0"/>
                    <a:pt x="0" y="7"/>
                    <a:pt x="0" y="16"/>
                  </a:cubicBezTo>
                  <a:cubicBezTo>
                    <a:pt x="0" y="25"/>
                    <a:pt x="8" y="33"/>
                    <a:pt x="1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3"/>
            <p:cNvSpPr/>
            <p:nvPr/>
          </p:nvSpPr>
          <p:spPr bwMode="auto">
            <a:xfrm>
              <a:off x="5686" y="2196"/>
              <a:ext cx="391" cy="386"/>
            </a:xfrm>
            <a:custGeom>
              <a:avLst/>
              <a:gdLst>
                <a:gd name="T0" fmla="*/ 214 w 231"/>
                <a:gd name="T1" fmla="*/ 195 h 228"/>
                <a:gd name="T2" fmla="*/ 207 w 231"/>
                <a:gd name="T3" fmla="*/ 197 h 228"/>
                <a:gd name="T4" fmla="*/ 8 w 231"/>
                <a:gd name="T5" fmla="*/ 0 h 228"/>
                <a:gd name="T6" fmla="*/ 0 w 231"/>
                <a:gd name="T7" fmla="*/ 7 h 228"/>
                <a:gd name="T8" fmla="*/ 199 w 231"/>
                <a:gd name="T9" fmla="*/ 203 h 228"/>
                <a:gd name="T10" fmla="*/ 197 w 231"/>
                <a:gd name="T11" fmla="*/ 211 h 228"/>
                <a:gd name="T12" fmla="*/ 214 w 231"/>
                <a:gd name="T13" fmla="*/ 228 h 228"/>
                <a:gd name="T14" fmla="*/ 231 w 231"/>
                <a:gd name="T15" fmla="*/ 211 h 228"/>
                <a:gd name="T16" fmla="*/ 214 w 231"/>
                <a:gd name="T17"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8">
                  <a:moveTo>
                    <a:pt x="214" y="195"/>
                  </a:moveTo>
                  <a:cubicBezTo>
                    <a:pt x="211" y="195"/>
                    <a:pt x="209" y="196"/>
                    <a:pt x="207" y="197"/>
                  </a:cubicBezTo>
                  <a:cubicBezTo>
                    <a:pt x="8" y="0"/>
                    <a:pt x="8" y="0"/>
                    <a:pt x="8" y="0"/>
                  </a:cubicBezTo>
                  <a:cubicBezTo>
                    <a:pt x="0" y="7"/>
                    <a:pt x="0" y="7"/>
                    <a:pt x="0" y="7"/>
                  </a:cubicBezTo>
                  <a:cubicBezTo>
                    <a:pt x="199" y="203"/>
                    <a:pt x="199" y="203"/>
                    <a:pt x="199" y="203"/>
                  </a:cubicBezTo>
                  <a:cubicBezTo>
                    <a:pt x="198" y="206"/>
                    <a:pt x="197" y="209"/>
                    <a:pt x="197" y="211"/>
                  </a:cubicBezTo>
                  <a:cubicBezTo>
                    <a:pt x="197" y="220"/>
                    <a:pt x="205" y="228"/>
                    <a:pt x="214" y="228"/>
                  </a:cubicBezTo>
                  <a:cubicBezTo>
                    <a:pt x="223" y="228"/>
                    <a:pt x="231" y="220"/>
                    <a:pt x="231" y="211"/>
                  </a:cubicBezTo>
                  <a:cubicBezTo>
                    <a:pt x="231" y="202"/>
                    <a:pt x="223" y="195"/>
                    <a:pt x="214"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p:nvPr/>
          </p:nvSpPr>
          <p:spPr bwMode="auto">
            <a:xfrm>
              <a:off x="5304" y="2750"/>
              <a:ext cx="99" cy="86"/>
            </a:xfrm>
            <a:custGeom>
              <a:avLst/>
              <a:gdLst>
                <a:gd name="T0" fmla="*/ 23 w 99"/>
                <a:gd name="T1" fmla="*/ 44 h 86"/>
                <a:gd name="T2" fmla="*/ 47 w 99"/>
                <a:gd name="T3" fmla="*/ 86 h 86"/>
                <a:gd name="T4" fmla="*/ 72 w 99"/>
                <a:gd name="T5" fmla="*/ 44 h 86"/>
                <a:gd name="T6" fmla="*/ 99 w 99"/>
                <a:gd name="T7" fmla="*/ 3 h 86"/>
                <a:gd name="T8" fmla="*/ 49 w 99"/>
                <a:gd name="T9" fmla="*/ 1 h 86"/>
                <a:gd name="T10" fmla="*/ 0 w 99"/>
                <a:gd name="T11" fmla="*/ 0 h 86"/>
                <a:gd name="T12" fmla="*/ 23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23" y="44"/>
                  </a:moveTo>
                  <a:lnTo>
                    <a:pt x="47" y="86"/>
                  </a:lnTo>
                  <a:lnTo>
                    <a:pt x="72" y="44"/>
                  </a:lnTo>
                  <a:lnTo>
                    <a:pt x="99" y="3"/>
                  </a:lnTo>
                  <a:lnTo>
                    <a:pt x="49" y="1"/>
                  </a:lnTo>
                  <a:lnTo>
                    <a:pt x="0" y="0"/>
                  </a:lnTo>
                  <a:lnTo>
                    <a:pt x="2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p:nvPr/>
          </p:nvSpPr>
          <p:spPr bwMode="auto">
            <a:xfrm>
              <a:off x="2808" y="633"/>
              <a:ext cx="86" cy="98"/>
            </a:xfrm>
            <a:custGeom>
              <a:avLst/>
              <a:gdLst>
                <a:gd name="T0" fmla="*/ 0 w 86"/>
                <a:gd name="T1" fmla="*/ 47 h 98"/>
                <a:gd name="T2" fmla="*/ 42 w 86"/>
                <a:gd name="T3" fmla="*/ 73 h 98"/>
                <a:gd name="T4" fmla="*/ 84 w 86"/>
                <a:gd name="T5" fmla="*/ 98 h 98"/>
                <a:gd name="T6" fmla="*/ 84 w 86"/>
                <a:gd name="T7" fmla="*/ 49 h 98"/>
                <a:gd name="T8" fmla="*/ 86 w 86"/>
                <a:gd name="T9" fmla="*/ 0 h 98"/>
                <a:gd name="T10" fmla="*/ 42 w 86"/>
                <a:gd name="T11" fmla="*/ 24 h 98"/>
                <a:gd name="T12" fmla="*/ 0 w 86"/>
                <a:gd name="T13" fmla="*/ 47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0" y="47"/>
                  </a:moveTo>
                  <a:lnTo>
                    <a:pt x="42" y="73"/>
                  </a:lnTo>
                  <a:lnTo>
                    <a:pt x="84" y="98"/>
                  </a:lnTo>
                  <a:lnTo>
                    <a:pt x="84" y="49"/>
                  </a:lnTo>
                  <a:lnTo>
                    <a:pt x="86" y="0"/>
                  </a:lnTo>
                  <a:lnTo>
                    <a:pt x="42" y="24"/>
                  </a:ln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p:nvPr/>
          </p:nvSpPr>
          <p:spPr bwMode="auto">
            <a:xfrm>
              <a:off x="4199" y="1570"/>
              <a:ext cx="88" cy="98"/>
            </a:xfrm>
            <a:custGeom>
              <a:avLst/>
              <a:gdLst>
                <a:gd name="T0" fmla="*/ 0 w 88"/>
                <a:gd name="T1" fmla="*/ 48 h 98"/>
                <a:gd name="T2" fmla="*/ 43 w 88"/>
                <a:gd name="T3" fmla="*/ 73 h 98"/>
                <a:gd name="T4" fmla="*/ 87 w 88"/>
                <a:gd name="T5" fmla="*/ 98 h 98"/>
                <a:gd name="T6" fmla="*/ 87 w 88"/>
                <a:gd name="T7" fmla="*/ 49 h 98"/>
                <a:gd name="T8" fmla="*/ 88 w 88"/>
                <a:gd name="T9" fmla="*/ 0 h 98"/>
                <a:gd name="T10" fmla="*/ 44 w 88"/>
                <a:gd name="T11" fmla="*/ 24 h 98"/>
                <a:gd name="T12" fmla="*/ 0 w 88"/>
                <a:gd name="T13" fmla="*/ 48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0" y="48"/>
                  </a:moveTo>
                  <a:lnTo>
                    <a:pt x="43" y="73"/>
                  </a:lnTo>
                  <a:lnTo>
                    <a:pt x="87" y="98"/>
                  </a:lnTo>
                  <a:lnTo>
                    <a:pt x="87" y="49"/>
                  </a:lnTo>
                  <a:lnTo>
                    <a:pt x="88" y="0"/>
                  </a:lnTo>
                  <a:lnTo>
                    <a:pt x="44" y="24"/>
                  </a:ln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5840" y="1514"/>
              <a:ext cx="86" cy="99"/>
            </a:xfrm>
            <a:custGeom>
              <a:avLst/>
              <a:gdLst>
                <a:gd name="T0" fmla="*/ 1 w 86"/>
                <a:gd name="T1" fmla="*/ 0 h 99"/>
                <a:gd name="T2" fmla="*/ 1 w 86"/>
                <a:gd name="T3" fmla="*/ 50 h 99"/>
                <a:gd name="T4" fmla="*/ 0 w 86"/>
                <a:gd name="T5" fmla="*/ 99 h 99"/>
                <a:gd name="T6" fmla="*/ 44 w 86"/>
                <a:gd name="T7" fmla="*/ 75 h 99"/>
                <a:gd name="T8" fmla="*/ 86 w 86"/>
                <a:gd name="T9" fmla="*/ 51 h 99"/>
                <a:gd name="T10" fmla="*/ 44 w 86"/>
                <a:gd name="T11" fmla="*/ 26 h 99"/>
                <a:gd name="T12" fmla="*/ 1 w 8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1" y="0"/>
                  </a:moveTo>
                  <a:lnTo>
                    <a:pt x="1" y="50"/>
                  </a:lnTo>
                  <a:lnTo>
                    <a:pt x="0" y="99"/>
                  </a:lnTo>
                  <a:lnTo>
                    <a:pt x="44" y="75"/>
                  </a:lnTo>
                  <a:lnTo>
                    <a:pt x="86" y="51"/>
                  </a:lnTo>
                  <a:lnTo>
                    <a:pt x="44" y="26"/>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4766" y="1198"/>
              <a:ext cx="98" cy="86"/>
            </a:xfrm>
            <a:custGeom>
              <a:avLst/>
              <a:gdLst>
                <a:gd name="T0" fmla="*/ 47 w 98"/>
                <a:gd name="T1" fmla="*/ 86 h 86"/>
                <a:gd name="T2" fmla="*/ 73 w 98"/>
                <a:gd name="T3" fmla="*/ 44 h 86"/>
                <a:gd name="T4" fmla="*/ 98 w 98"/>
                <a:gd name="T5" fmla="*/ 2 h 86"/>
                <a:gd name="T6" fmla="*/ 49 w 98"/>
                <a:gd name="T7" fmla="*/ 2 h 86"/>
                <a:gd name="T8" fmla="*/ 0 w 98"/>
                <a:gd name="T9" fmla="*/ 0 h 86"/>
                <a:gd name="T10" fmla="*/ 24 w 98"/>
                <a:gd name="T11" fmla="*/ 42 h 86"/>
                <a:gd name="T12" fmla="*/ 47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47" y="86"/>
                  </a:moveTo>
                  <a:lnTo>
                    <a:pt x="73" y="44"/>
                  </a:lnTo>
                  <a:lnTo>
                    <a:pt x="98" y="2"/>
                  </a:lnTo>
                  <a:lnTo>
                    <a:pt x="49" y="2"/>
                  </a:lnTo>
                  <a:lnTo>
                    <a:pt x="0" y="0"/>
                  </a:lnTo>
                  <a:lnTo>
                    <a:pt x="24" y="42"/>
                  </a:ln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304" y="2633"/>
              <a:ext cx="99" cy="86"/>
            </a:xfrm>
            <a:custGeom>
              <a:avLst/>
              <a:gdLst>
                <a:gd name="T0" fmla="*/ 72 w 99"/>
                <a:gd name="T1" fmla="*/ 44 h 86"/>
                <a:gd name="T2" fmla="*/ 99 w 99"/>
                <a:gd name="T3" fmla="*/ 2 h 86"/>
                <a:gd name="T4" fmla="*/ 49 w 99"/>
                <a:gd name="T5" fmla="*/ 2 h 86"/>
                <a:gd name="T6" fmla="*/ 0 w 99"/>
                <a:gd name="T7" fmla="*/ 0 h 86"/>
                <a:gd name="T8" fmla="*/ 23 w 99"/>
                <a:gd name="T9" fmla="*/ 42 h 86"/>
                <a:gd name="T10" fmla="*/ 47 w 99"/>
                <a:gd name="T11" fmla="*/ 86 h 86"/>
                <a:gd name="T12" fmla="*/ 72 w 99"/>
                <a:gd name="T13" fmla="*/ 44 h 86"/>
              </a:gdLst>
              <a:ahLst/>
              <a:cxnLst>
                <a:cxn ang="0">
                  <a:pos x="T0" y="T1"/>
                </a:cxn>
                <a:cxn ang="0">
                  <a:pos x="T2" y="T3"/>
                </a:cxn>
                <a:cxn ang="0">
                  <a:pos x="T4" y="T5"/>
                </a:cxn>
                <a:cxn ang="0">
                  <a:pos x="T6" y="T7"/>
                </a:cxn>
                <a:cxn ang="0">
                  <a:pos x="T8" y="T9"/>
                </a:cxn>
                <a:cxn ang="0">
                  <a:pos x="T10" y="T11"/>
                </a:cxn>
                <a:cxn ang="0">
                  <a:pos x="T12" y="T13"/>
                </a:cxn>
              </a:cxnLst>
              <a:rect l="0" t="0" r="r" b="b"/>
              <a:pathLst>
                <a:path w="99" h="86">
                  <a:moveTo>
                    <a:pt x="72" y="44"/>
                  </a:moveTo>
                  <a:lnTo>
                    <a:pt x="99" y="2"/>
                  </a:lnTo>
                  <a:lnTo>
                    <a:pt x="49" y="2"/>
                  </a:lnTo>
                  <a:lnTo>
                    <a:pt x="0" y="0"/>
                  </a:lnTo>
                  <a:lnTo>
                    <a:pt x="23" y="42"/>
                  </a:lnTo>
                  <a:lnTo>
                    <a:pt x="47" y="86"/>
                  </a:lnTo>
                  <a:lnTo>
                    <a:pt x="7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a:spLocks noEditPoints="1"/>
            </p:cNvSpPr>
            <p:nvPr/>
          </p:nvSpPr>
          <p:spPr bwMode="auto">
            <a:xfrm>
              <a:off x="4259" y="1127"/>
              <a:ext cx="346" cy="396"/>
            </a:xfrm>
            <a:custGeom>
              <a:avLst/>
              <a:gdLst>
                <a:gd name="T0" fmla="*/ 1 w 346"/>
                <a:gd name="T1" fmla="*/ 98 h 396"/>
                <a:gd name="T2" fmla="*/ 0 w 346"/>
                <a:gd name="T3" fmla="*/ 100 h 396"/>
                <a:gd name="T4" fmla="*/ 0 w 346"/>
                <a:gd name="T5" fmla="*/ 298 h 396"/>
                <a:gd name="T6" fmla="*/ 174 w 346"/>
                <a:gd name="T7" fmla="*/ 396 h 396"/>
                <a:gd name="T8" fmla="*/ 345 w 346"/>
                <a:gd name="T9" fmla="*/ 298 h 396"/>
                <a:gd name="T10" fmla="*/ 346 w 346"/>
                <a:gd name="T11" fmla="*/ 298 h 396"/>
                <a:gd name="T12" fmla="*/ 346 w 346"/>
                <a:gd name="T13" fmla="*/ 100 h 396"/>
                <a:gd name="T14" fmla="*/ 174 w 346"/>
                <a:gd name="T15" fmla="*/ 0 h 396"/>
                <a:gd name="T16" fmla="*/ 1 w 346"/>
                <a:gd name="T17" fmla="*/ 98 h 396"/>
                <a:gd name="T18" fmla="*/ 339 w 346"/>
                <a:gd name="T19" fmla="*/ 293 h 396"/>
                <a:gd name="T20" fmla="*/ 174 w 346"/>
                <a:gd name="T21" fmla="*/ 387 h 396"/>
                <a:gd name="T22" fmla="*/ 6 w 346"/>
                <a:gd name="T23" fmla="*/ 293 h 396"/>
                <a:gd name="T24" fmla="*/ 6 w 346"/>
                <a:gd name="T25" fmla="*/ 103 h 396"/>
                <a:gd name="T26" fmla="*/ 174 w 346"/>
                <a:gd name="T27" fmla="*/ 8 h 396"/>
                <a:gd name="T28" fmla="*/ 339 w 346"/>
                <a:gd name="T29" fmla="*/ 103 h 396"/>
                <a:gd name="T30" fmla="*/ 339 w 346"/>
                <a:gd name="T31" fmla="*/ 2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6" h="396">
                  <a:moveTo>
                    <a:pt x="1" y="98"/>
                  </a:moveTo>
                  <a:lnTo>
                    <a:pt x="0" y="100"/>
                  </a:lnTo>
                  <a:lnTo>
                    <a:pt x="0" y="298"/>
                  </a:lnTo>
                  <a:lnTo>
                    <a:pt x="174" y="396"/>
                  </a:lnTo>
                  <a:lnTo>
                    <a:pt x="345" y="298"/>
                  </a:lnTo>
                  <a:lnTo>
                    <a:pt x="346" y="298"/>
                  </a:lnTo>
                  <a:lnTo>
                    <a:pt x="346" y="100"/>
                  </a:lnTo>
                  <a:lnTo>
                    <a:pt x="174" y="0"/>
                  </a:lnTo>
                  <a:lnTo>
                    <a:pt x="1" y="98"/>
                  </a:lnTo>
                  <a:close/>
                  <a:moveTo>
                    <a:pt x="339" y="293"/>
                  </a:moveTo>
                  <a:lnTo>
                    <a:pt x="174" y="387"/>
                  </a:lnTo>
                  <a:lnTo>
                    <a:pt x="6" y="293"/>
                  </a:lnTo>
                  <a:lnTo>
                    <a:pt x="6" y="103"/>
                  </a:lnTo>
                  <a:lnTo>
                    <a:pt x="174" y="8"/>
                  </a:lnTo>
                  <a:lnTo>
                    <a:pt x="339" y="103"/>
                  </a:lnTo>
                  <a:lnTo>
                    <a:pt x="339"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4896" y="178"/>
              <a:ext cx="127" cy="144"/>
            </a:xfrm>
            <a:custGeom>
              <a:avLst/>
              <a:gdLst>
                <a:gd name="T0" fmla="*/ 127 w 127"/>
                <a:gd name="T1" fmla="*/ 108 h 144"/>
                <a:gd name="T2" fmla="*/ 127 w 127"/>
                <a:gd name="T3" fmla="*/ 35 h 144"/>
                <a:gd name="T4" fmla="*/ 64 w 127"/>
                <a:gd name="T5" fmla="*/ 0 h 144"/>
                <a:gd name="T6" fmla="*/ 0 w 127"/>
                <a:gd name="T7" fmla="*/ 35 h 144"/>
                <a:gd name="T8" fmla="*/ 0 w 127"/>
                <a:gd name="T9" fmla="*/ 108 h 144"/>
                <a:gd name="T10" fmla="*/ 64 w 127"/>
                <a:gd name="T11" fmla="*/ 144 h 144"/>
                <a:gd name="T12" fmla="*/ 127 w 127"/>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127" y="108"/>
                  </a:moveTo>
                  <a:lnTo>
                    <a:pt x="127" y="35"/>
                  </a:lnTo>
                  <a:lnTo>
                    <a:pt x="64" y="0"/>
                  </a:lnTo>
                  <a:lnTo>
                    <a:pt x="0" y="35"/>
                  </a:lnTo>
                  <a:lnTo>
                    <a:pt x="0" y="108"/>
                  </a:lnTo>
                  <a:lnTo>
                    <a:pt x="64" y="144"/>
                  </a:lnTo>
                  <a:lnTo>
                    <a:pt x="127"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4467" y="1790"/>
              <a:ext cx="79" cy="90"/>
            </a:xfrm>
            <a:custGeom>
              <a:avLst/>
              <a:gdLst>
                <a:gd name="T0" fmla="*/ 0 w 79"/>
                <a:gd name="T1" fmla="*/ 22 h 90"/>
                <a:gd name="T2" fmla="*/ 0 w 79"/>
                <a:gd name="T3" fmla="*/ 68 h 90"/>
                <a:gd name="T4" fmla="*/ 38 w 79"/>
                <a:gd name="T5" fmla="*/ 90 h 90"/>
                <a:gd name="T6" fmla="*/ 79 w 79"/>
                <a:gd name="T7" fmla="*/ 68 h 90"/>
                <a:gd name="T8" fmla="*/ 79 w 79"/>
                <a:gd name="T9" fmla="*/ 22 h 90"/>
                <a:gd name="T10" fmla="*/ 38 w 79"/>
                <a:gd name="T11" fmla="*/ 0 h 90"/>
                <a:gd name="T12" fmla="*/ 0 w 79"/>
                <a:gd name="T13" fmla="*/ 22 h 90"/>
              </a:gdLst>
              <a:ahLst/>
              <a:cxnLst>
                <a:cxn ang="0">
                  <a:pos x="T0" y="T1"/>
                </a:cxn>
                <a:cxn ang="0">
                  <a:pos x="T2" y="T3"/>
                </a:cxn>
                <a:cxn ang="0">
                  <a:pos x="T4" y="T5"/>
                </a:cxn>
                <a:cxn ang="0">
                  <a:pos x="T6" y="T7"/>
                </a:cxn>
                <a:cxn ang="0">
                  <a:pos x="T8" y="T9"/>
                </a:cxn>
                <a:cxn ang="0">
                  <a:pos x="T10" y="T11"/>
                </a:cxn>
                <a:cxn ang="0">
                  <a:pos x="T12" y="T13"/>
                </a:cxn>
              </a:cxnLst>
              <a:rect l="0" t="0" r="r" b="b"/>
              <a:pathLst>
                <a:path w="79" h="90">
                  <a:moveTo>
                    <a:pt x="0" y="22"/>
                  </a:moveTo>
                  <a:lnTo>
                    <a:pt x="0" y="68"/>
                  </a:lnTo>
                  <a:lnTo>
                    <a:pt x="38" y="90"/>
                  </a:lnTo>
                  <a:lnTo>
                    <a:pt x="79" y="68"/>
                  </a:lnTo>
                  <a:lnTo>
                    <a:pt x="79" y="2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3129" y="865"/>
              <a:ext cx="110" cy="123"/>
            </a:xfrm>
            <a:custGeom>
              <a:avLst/>
              <a:gdLst>
                <a:gd name="T0" fmla="*/ 0 w 110"/>
                <a:gd name="T1" fmla="*/ 30 h 123"/>
                <a:gd name="T2" fmla="*/ 0 w 110"/>
                <a:gd name="T3" fmla="*/ 93 h 123"/>
                <a:gd name="T4" fmla="*/ 56 w 110"/>
                <a:gd name="T5" fmla="*/ 123 h 123"/>
                <a:gd name="T6" fmla="*/ 110 w 110"/>
                <a:gd name="T7" fmla="*/ 93 h 123"/>
                <a:gd name="T8" fmla="*/ 110 w 110"/>
                <a:gd name="T9" fmla="*/ 30 h 123"/>
                <a:gd name="T10" fmla="*/ 56 w 110"/>
                <a:gd name="T11" fmla="*/ 0 h 123"/>
                <a:gd name="T12" fmla="*/ 0 w 110"/>
                <a:gd name="T13" fmla="*/ 30 h 123"/>
              </a:gdLst>
              <a:ahLst/>
              <a:cxnLst>
                <a:cxn ang="0">
                  <a:pos x="T0" y="T1"/>
                </a:cxn>
                <a:cxn ang="0">
                  <a:pos x="T2" y="T3"/>
                </a:cxn>
                <a:cxn ang="0">
                  <a:pos x="T4" y="T5"/>
                </a:cxn>
                <a:cxn ang="0">
                  <a:pos x="T6" y="T7"/>
                </a:cxn>
                <a:cxn ang="0">
                  <a:pos x="T8" y="T9"/>
                </a:cxn>
                <a:cxn ang="0">
                  <a:pos x="T10" y="T11"/>
                </a:cxn>
                <a:cxn ang="0">
                  <a:pos x="T12" y="T13"/>
                </a:cxn>
              </a:cxnLst>
              <a:rect l="0" t="0" r="r" b="b"/>
              <a:pathLst>
                <a:path w="110" h="123">
                  <a:moveTo>
                    <a:pt x="0" y="30"/>
                  </a:moveTo>
                  <a:lnTo>
                    <a:pt x="0" y="93"/>
                  </a:lnTo>
                  <a:lnTo>
                    <a:pt x="56" y="123"/>
                  </a:lnTo>
                  <a:lnTo>
                    <a:pt x="110" y="93"/>
                  </a:lnTo>
                  <a:lnTo>
                    <a:pt x="110" y="30"/>
                  </a:lnTo>
                  <a:lnTo>
                    <a:pt x="56" y="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a:spLocks noEditPoints="1"/>
            </p:cNvSpPr>
            <p:nvPr/>
          </p:nvSpPr>
          <p:spPr bwMode="auto">
            <a:xfrm>
              <a:off x="5082" y="1347"/>
              <a:ext cx="223" cy="254"/>
            </a:xfrm>
            <a:custGeom>
              <a:avLst/>
              <a:gdLst>
                <a:gd name="T0" fmla="*/ 0 w 223"/>
                <a:gd name="T1" fmla="*/ 191 h 254"/>
                <a:gd name="T2" fmla="*/ 112 w 223"/>
                <a:gd name="T3" fmla="*/ 254 h 254"/>
                <a:gd name="T4" fmla="*/ 223 w 223"/>
                <a:gd name="T5" fmla="*/ 191 h 254"/>
                <a:gd name="T6" fmla="*/ 223 w 223"/>
                <a:gd name="T7" fmla="*/ 63 h 254"/>
                <a:gd name="T8" fmla="*/ 112 w 223"/>
                <a:gd name="T9" fmla="*/ 0 h 254"/>
                <a:gd name="T10" fmla="*/ 0 w 223"/>
                <a:gd name="T11" fmla="*/ 63 h 254"/>
                <a:gd name="T12" fmla="*/ 0 w 223"/>
                <a:gd name="T13" fmla="*/ 191 h 254"/>
                <a:gd name="T14" fmla="*/ 7 w 223"/>
                <a:gd name="T15" fmla="*/ 68 h 254"/>
                <a:gd name="T16" fmla="*/ 112 w 223"/>
                <a:gd name="T17" fmla="*/ 8 h 254"/>
                <a:gd name="T18" fmla="*/ 217 w 223"/>
                <a:gd name="T19" fmla="*/ 68 h 254"/>
                <a:gd name="T20" fmla="*/ 217 w 223"/>
                <a:gd name="T21" fmla="*/ 186 h 254"/>
                <a:gd name="T22" fmla="*/ 112 w 223"/>
                <a:gd name="T23" fmla="*/ 245 h 254"/>
                <a:gd name="T24" fmla="*/ 7 w 223"/>
                <a:gd name="T25" fmla="*/ 186 h 254"/>
                <a:gd name="T26" fmla="*/ 7 w 223"/>
                <a:gd name="T27"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54">
                  <a:moveTo>
                    <a:pt x="0" y="191"/>
                  </a:moveTo>
                  <a:lnTo>
                    <a:pt x="112" y="254"/>
                  </a:lnTo>
                  <a:lnTo>
                    <a:pt x="223" y="191"/>
                  </a:lnTo>
                  <a:lnTo>
                    <a:pt x="223" y="63"/>
                  </a:lnTo>
                  <a:lnTo>
                    <a:pt x="112" y="0"/>
                  </a:lnTo>
                  <a:lnTo>
                    <a:pt x="0" y="63"/>
                  </a:lnTo>
                  <a:lnTo>
                    <a:pt x="0" y="191"/>
                  </a:lnTo>
                  <a:close/>
                  <a:moveTo>
                    <a:pt x="7" y="68"/>
                  </a:moveTo>
                  <a:lnTo>
                    <a:pt x="112" y="8"/>
                  </a:lnTo>
                  <a:lnTo>
                    <a:pt x="217" y="68"/>
                  </a:lnTo>
                  <a:lnTo>
                    <a:pt x="217" y="186"/>
                  </a:lnTo>
                  <a:lnTo>
                    <a:pt x="112" y="245"/>
                  </a:lnTo>
                  <a:lnTo>
                    <a:pt x="7" y="186"/>
                  </a:lnTo>
                  <a:lnTo>
                    <a:pt x="7"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4888" y="1758"/>
              <a:ext cx="57" cy="839"/>
            </a:xfrm>
            <a:custGeom>
              <a:avLst/>
              <a:gdLst>
                <a:gd name="T0" fmla="*/ 12 w 34"/>
                <a:gd name="T1" fmla="*/ 0 h 496"/>
                <a:gd name="T2" fmla="*/ 12 w 34"/>
                <a:gd name="T3" fmla="*/ 464 h 496"/>
                <a:gd name="T4" fmla="*/ 0 w 34"/>
                <a:gd name="T5" fmla="*/ 480 h 496"/>
                <a:gd name="T6" fmla="*/ 17 w 34"/>
                <a:gd name="T7" fmla="*/ 496 h 496"/>
                <a:gd name="T8" fmla="*/ 34 w 34"/>
                <a:gd name="T9" fmla="*/ 480 h 496"/>
                <a:gd name="T10" fmla="*/ 22 w 34"/>
                <a:gd name="T11" fmla="*/ 464 h 496"/>
                <a:gd name="T12" fmla="*/ 22 w 34"/>
                <a:gd name="T13" fmla="*/ 0 h 496"/>
                <a:gd name="T14" fmla="*/ 12 w 34"/>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96">
                  <a:moveTo>
                    <a:pt x="12" y="0"/>
                  </a:moveTo>
                  <a:cubicBezTo>
                    <a:pt x="12" y="464"/>
                    <a:pt x="12" y="464"/>
                    <a:pt x="12" y="464"/>
                  </a:cubicBezTo>
                  <a:cubicBezTo>
                    <a:pt x="5" y="467"/>
                    <a:pt x="0" y="473"/>
                    <a:pt x="0" y="480"/>
                  </a:cubicBezTo>
                  <a:cubicBezTo>
                    <a:pt x="0" y="489"/>
                    <a:pt x="8" y="496"/>
                    <a:pt x="17" y="496"/>
                  </a:cubicBezTo>
                  <a:cubicBezTo>
                    <a:pt x="26" y="496"/>
                    <a:pt x="34" y="489"/>
                    <a:pt x="34" y="480"/>
                  </a:cubicBezTo>
                  <a:cubicBezTo>
                    <a:pt x="34" y="473"/>
                    <a:pt x="29" y="467"/>
                    <a:pt x="22" y="464"/>
                  </a:cubicBezTo>
                  <a:cubicBezTo>
                    <a:pt x="22" y="0"/>
                    <a:pt x="22" y="0"/>
                    <a:pt x="22" y="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2403" y="548"/>
              <a:ext cx="76" cy="87"/>
            </a:xfrm>
            <a:custGeom>
              <a:avLst/>
              <a:gdLst>
                <a:gd name="T0" fmla="*/ 0 w 76"/>
                <a:gd name="T1" fmla="*/ 44 h 87"/>
                <a:gd name="T2" fmla="*/ 38 w 76"/>
                <a:gd name="T3" fmla="*/ 65 h 87"/>
                <a:gd name="T4" fmla="*/ 76 w 76"/>
                <a:gd name="T5" fmla="*/ 87 h 87"/>
                <a:gd name="T6" fmla="*/ 76 w 76"/>
                <a:gd name="T7" fmla="*/ 44 h 87"/>
                <a:gd name="T8" fmla="*/ 76 w 76"/>
                <a:gd name="T9" fmla="*/ 0 h 87"/>
                <a:gd name="T10" fmla="*/ 38 w 76"/>
                <a:gd name="T11" fmla="*/ 22 h 87"/>
                <a:gd name="T12" fmla="*/ 0 w 76"/>
                <a:gd name="T13" fmla="*/ 44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0" y="44"/>
                  </a:moveTo>
                  <a:lnTo>
                    <a:pt x="38" y="65"/>
                  </a:lnTo>
                  <a:lnTo>
                    <a:pt x="76" y="87"/>
                  </a:lnTo>
                  <a:lnTo>
                    <a:pt x="76" y="44"/>
                  </a:lnTo>
                  <a:lnTo>
                    <a:pt x="76" y="0"/>
                  </a:lnTo>
                  <a:lnTo>
                    <a:pt x="38" y="22"/>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282" y="1689"/>
              <a:ext cx="722" cy="716"/>
            </a:xfrm>
            <a:custGeom>
              <a:avLst/>
              <a:gdLst>
                <a:gd name="T0" fmla="*/ 0 w 427"/>
                <a:gd name="T1" fmla="*/ 8 h 423"/>
                <a:gd name="T2" fmla="*/ 396 w 427"/>
                <a:gd name="T3" fmla="*/ 398 h 423"/>
                <a:gd name="T4" fmla="*/ 394 w 427"/>
                <a:gd name="T5" fmla="*/ 407 h 423"/>
                <a:gd name="T6" fmla="*/ 410 w 427"/>
                <a:gd name="T7" fmla="*/ 423 h 423"/>
                <a:gd name="T8" fmla="*/ 427 w 427"/>
                <a:gd name="T9" fmla="*/ 407 h 423"/>
                <a:gd name="T10" fmla="*/ 410 w 427"/>
                <a:gd name="T11" fmla="*/ 391 h 423"/>
                <a:gd name="T12" fmla="*/ 404 w 427"/>
                <a:gd name="T13" fmla="*/ 392 h 423"/>
                <a:gd name="T14" fmla="*/ 105 w 427"/>
                <a:gd name="T15" fmla="*/ 97 h 423"/>
                <a:gd name="T16" fmla="*/ 208 w 427"/>
                <a:gd name="T17" fmla="*/ 97 h 423"/>
                <a:gd name="T18" fmla="*/ 284 w 427"/>
                <a:gd name="T19" fmla="*/ 171 h 423"/>
                <a:gd name="T20" fmla="*/ 292 w 427"/>
                <a:gd name="T21" fmla="*/ 164 h 423"/>
                <a:gd name="T22" fmla="*/ 213 w 427"/>
                <a:gd name="T23" fmla="*/ 86 h 423"/>
                <a:gd name="T24" fmla="*/ 95 w 427"/>
                <a:gd name="T25" fmla="*/ 86 h 423"/>
                <a:gd name="T26" fmla="*/ 7 w 427"/>
                <a:gd name="T27" fmla="*/ 0 h 423"/>
                <a:gd name="T28" fmla="*/ 0 w 427"/>
                <a:gd name="T29" fmla="*/ 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423">
                  <a:moveTo>
                    <a:pt x="0" y="8"/>
                  </a:moveTo>
                  <a:cubicBezTo>
                    <a:pt x="396" y="398"/>
                    <a:pt x="396" y="398"/>
                    <a:pt x="396" y="398"/>
                  </a:cubicBezTo>
                  <a:cubicBezTo>
                    <a:pt x="394" y="401"/>
                    <a:pt x="394" y="404"/>
                    <a:pt x="394" y="407"/>
                  </a:cubicBezTo>
                  <a:cubicBezTo>
                    <a:pt x="394" y="416"/>
                    <a:pt x="401" y="423"/>
                    <a:pt x="410" y="423"/>
                  </a:cubicBezTo>
                  <a:cubicBezTo>
                    <a:pt x="419" y="423"/>
                    <a:pt x="427" y="416"/>
                    <a:pt x="427" y="407"/>
                  </a:cubicBezTo>
                  <a:cubicBezTo>
                    <a:pt x="427" y="398"/>
                    <a:pt x="419" y="391"/>
                    <a:pt x="410" y="391"/>
                  </a:cubicBezTo>
                  <a:cubicBezTo>
                    <a:pt x="408" y="391"/>
                    <a:pt x="406" y="391"/>
                    <a:pt x="404" y="392"/>
                  </a:cubicBezTo>
                  <a:cubicBezTo>
                    <a:pt x="105" y="97"/>
                    <a:pt x="105" y="97"/>
                    <a:pt x="105" y="97"/>
                  </a:cubicBezTo>
                  <a:cubicBezTo>
                    <a:pt x="208" y="97"/>
                    <a:pt x="208" y="97"/>
                    <a:pt x="208" y="97"/>
                  </a:cubicBezTo>
                  <a:cubicBezTo>
                    <a:pt x="284" y="171"/>
                    <a:pt x="284" y="171"/>
                    <a:pt x="284" y="171"/>
                  </a:cubicBezTo>
                  <a:cubicBezTo>
                    <a:pt x="292" y="164"/>
                    <a:pt x="292" y="164"/>
                    <a:pt x="292" y="164"/>
                  </a:cubicBezTo>
                  <a:cubicBezTo>
                    <a:pt x="213" y="86"/>
                    <a:pt x="213" y="86"/>
                    <a:pt x="213" y="86"/>
                  </a:cubicBezTo>
                  <a:cubicBezTo>
                    <a:pt x="95" y="86"/>
                    <a:pt x="95" y="86"/>
                    <a:pt x="95" y="86"/>
                  </a:cubicBezTo>
                  <a:cubicBezTo>
                    <a:pt x="7" y="0"/>
                    <a:pt x="7" y="0"/>
                    <a:pt x="7"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4505" y="455"/>
              <a:ext cx="88" cy="98"/>
            </a:xfrm>
            <a:custGeom>
              <a:avLst/>
              <a:gdLst>
                <a:gd name="T0" fmla="*/ 87 w 88"/>
                <a:gd name="T1" fmla="*/ 49 h 98"/>
                <a:gd name="T2" fmla="*/ 88 w 88"/>
                <a:gd name="T3" fmla="*/ 0 h 98"/>
                <a:gd name="T4" fmla="*/ 44 w 88"/>
                <a:gd name="T5" fmla="*/ 24 h 98"/>
                <a:gd name="T6" fmla="*/ 0 w 88"/>
                <a:gd name="T7" fmla="*/ 48 h 98"/>
                <a:gd name="T8" fmla="*/ 43 w 88"/>
                <a:gd name="T9" fmla="*/ 73 h 98"/>
                <a:gd name="T10" fmla="*/ 87 w 88"/>
                <a:gd name="T11" fmla="*/ 98 h 98"/>
                <a:gd name="T12" fmla="*/ 87 w 88"/>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8" h="98">
                  <a:moveTo>
                    <a:pt x="87" y="49"/>
                  </a:moveTo>
                  <a:lnTo>
                    <a:pt x="88" y="0"/>
                  </a:lnTo>
                  <a:lnTo>
                    <a:pt x="44" y="24"/>
                  </a:lnTo>
                  <a:lnTo>
                    <a:pt x="0" y="48"/>
                  </a:lnTo>
                  <a:lnTo>
                    <a:pt x="43" y="73"/>
                  </a:lnTo>
                  <a:lnTo>
                    <a:pt x="87" y="98"/>
                  </a:lnTo>
                  <a:lnTo>
                    <a:pt x="87"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4626" y="455"/>
              <a:ext cx="86" cy="98"/>
            </a:xfrm>
            <a:custGeom>
              <a:avLst/>
              <a:gdLst>
                <a:gd name="T0" fmla="*/ 84 w 86"/>
                <a:gd name="T1" fmla="*/ 49 h 98"/>
                <a:gd name="T2" fmla="*/ 86 w 86"/>
                <a:gd name="T3" fmla="*/ 0 h 98"/>
                <a:gd name="T4" fmla="*/ 42 w 86"/>
                <a:gd name="T5" fmla="*/ 24 h 98"/>
                <a:gd name="T6" fmla="*/ 0 w 86"/>
                <a:gd name="T7" fmla="*/ 48 h 98"/>
                <a:gd name="T8" fmla="*/ 42 w 86"/>
                <a:gd name="T9" fmla="*/ 73 h 98"/>
                <a:gd name="T10" fmla="*/ 84 w 86"/>
                <a:gd name="T11" fmla="*/ 98 h 98"/>
                <a:gd name="T12" fmla="*/ 84 w 86"/>
                <a:gd name="T13" fmla="*/ 49 h 98"/>
              </a:gdLst>
              <a:ahLst/>
              <a:cxnLst>
                <a:cxn ang="0">
                  <a:pos x="T0" y="T1"/>
                </a:cxn>
                <a:cxn ang="0">
                  <a:pos x="T2" y="T3"/>
                </a:cxn>
                <a:cxn ang="0">
                  <a:pos x="T4" y="T5"/>
                </a:cxn>
                <a:cxn ang="0">
                  <a:pos x="T6" y="T7"/>
                </a:cxn>
                <a:cxn ang="0">
                  <a:pos x="T8" y="T9"/>
                </a:cxn>
                <a:cxn ang="0">
                  <a:pos x="T10" y="T11"/>
                </a:cxn>
                <a:cxn ang="0">
                  <a:pos x="T12" y="T13"/>
                </a:cxn>
              </a:cxnLst>
              <a:rect l="0" t="0" r="r" b="b"/>
              <a:pathLst>
                <a:path w="86" h="98">
                  <a:moveTo>
                    <a:pt x="84" y="49"/>
                  </a:moveTo>
                  <a:lnTo>
                    <a:pt x="86" y="0"/>
                  </a:lnTo>
                  <a:lnTo>
                    <a:pt x="42" y="24"/>
                  </a:lnTo>
                  <a:lnTo>
                    <a:pt x="0" y="48"/>
                  </a:lnTo>
                  <a:lnTo>
                    <a:pt x="42" y="73"/>
                  </a:lnTo>
                  <a:lnTo>
                    <a:pt x="84" y="98"/>
                  </a:lnTo>
                  <a:lnTo>
                    <a:pt x="8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5469" y="17"/>
              <a:ext cx="98" cy="86"/>
            </a:xfrm>
            <a:custGeom>
              <a:avLst/>
              <a:gdLst>
                <a:gd name="T0" fmla="*/ 98 w 98"/>
                <a:gd name="T1" fmla="*/ 86 h 86"/>
                <a:gd name="T2" fmla="*/ 75 w 98"/>
                <a:gd name="T3" fmla="*/ 42 h 86"/>
                <a:gd name="T4" fmla="*/ 51 w 98"/>
                <a:gd name="T5" fmla="*/ 0 h 86"/>
                <a:gd name="T6" fmla="*/ 26 w 98"/>
                <a:gd name="T7" fmla="*/ 41 h 86"/>
                <a:gd name="T8" fmla="*/ 0 w 98"/>
                <a:gd name="T9" fmla="*/ 83 h 86"/>
                <a:gd name="T10" fmla="*/ 49 w 98"/>
                <a:gd name="T11" fmla="*/ 85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2"/>
                  </a:lnTo>
                  <a:lnTo>
                    <a:pt x="51" y="0"/>
                  </a:lnTo>
                  <a:lnTo>
                    <a:pt x="26" y="41"/>
                  </a:lnTo>
                  <a:lnTo>
                    <a:pt x="0" y="83"/>
                  </a:lnTo>
                  <a:lnTo>
                    <a:pt x="49" y="85"/>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5469" y="134"/>
              <a:ext cx="98" cy="86"/>
            </a:xfrm>
            <a:custGeom>
              <a:avLst/>
              <a:gdLst>
                <a:gd name="T0" fmla="*/ 98 w 98"/>
                <a:gd name="T1" fmla="*/ 86 h 86"/>
                <a:gd name="T2" fmla="*/ 75 w 98"/>
                <a:gd name="T3" fmla="*/ 44 h 86"/>
                <a:gd name="T4" fmla="*/ 51 w 98"/>
                <a:gd name="T5" fmla="*/ 0 h 86"/>
                <a:gd name="T6" fmla="*/ 26 w 98"/>
                <a:gd name="T7" fmla="*/ 42 h 86"/>
                <a:gd name="T8" fmla="*/ 0 w 98"/>
                <a:gd name="T9" fmla="*/ 84 h 86"/>
                <a:gd name="T10" fmla="*/ 49 w 98"/>
                <a:gd name="T11" fmla="*/ 86 h 86"/>
                <a:gd name="T12" fmla="*/ 98 w 9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8" h="86">
                  <a:moveTo>
                    <a:pt x="98" y="86"/>
                  </a:moveTo>
                  <a:lnTo>
                    <a:pt x="75" y="44"/>
                  </a:lnTo>
                  <a:lnTo>
                    <a:pt x="51" y="0"/>
                  </a:lnTo>
                  <a:lnTo>
                    <a:pt x="26" y="42"/>
                  </a:lnTo>
                  <a:lnTo>
                    <a:pt x="0" y="84"/>
                  </a:lnTo>
                  <a:lnTo>
                    <a:pt x="49" y="86"/>
                  </a:lnTo>
                  <a:lnTo>
                    <a:pt x="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a:spLocks noEditPoints="1"/>
            </p:cNvSpPr>
            <p:nvPr/>
          </p:nvSpPr>
          <p:spPr bwMode="auto">
            <a:xfrm>
              <a:off x="5441" y="1267"/>
              <a:ext cx="715" cy="187"/>
            </a:xfrm>
            <a:custGeom>
              <a:avLst/>
              <a:gdLst>
                <a:gd name="T0" fmla="*/ 112 w 423"/>
                <a:gd name="T1" fmla="*/ 50 h 110"/>
                <a:gd name="T2" fmla="*/ 56 w 423"/>
                <a:gd name="T3" fmla="*/ 0 h 110"/>
                <a:gd name="T4" fmla="*/ 0 w 423"/>
                <a:gd name="T5" fmla="*/ 55 h 110"/>
                <a:gd name="T6" fmla="*/ 56 w 423"/>
                <a:gd name="T7" fmla="*/ 110 h 110"/>
                <a:gd name="T8" fmla="*/ 112 w 423"/>
                <a:gd name="T9" fmla="*/ 60 h 110"/>
                <a:gd name="T10" fmla="*/ 391 w 423"/>
                <a:gd name="T11" fmla="*/ 60 h 110"/>
                <a:gd name="T12" fmla="*/ 406 w 423"/>
                <a:gd name="T13" fmla="*/ 71 h 110"/>
                <a:gd name="T14" fmla="*/ 423 w 423"/>
                <a:gd name="T15" fmla="*/ 55 h 110"/>
                <a:gd name="T16" fmla="*/ 406 w 423"/>
                <a:gd name="T17" fmla="*/ 38 h 110"/>
                <a:gd name="T18" fmla="*/ 390 w 423"/>
                <a:gd name="T19" fmla="*/ 50 h 110"/>
                <a:gd name="T20" fmla="*/ 112 w 423"/>
                <a:gd name="T21" fmla="*/ 50 h 110"/>
                <a:gd name="T22" fmla="*/ 56 w 423"/>
                <a:gd name="T23" fmla="*/ 100 h 110"/>
                <a:gd name="T24" fmla="*/ 11 w 423"/>
                <a:gd name="T25" fmla="*/ 55 h 110"/>
                <a:gd name="T26" fmla="*/ 56 w 423"/>
                <a:gd name="T27" fmla="*/ 10 h 110"/>
                <a:gd name="T28" fmla="*/ 102 w 423"/>
                <a:gd name="T29" fmla="*/ 55 h 110"/>
                <a:gd name="T30" fmla="*/ 56 w 423"/>
                <a:gd name="T3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 h="110">
                  <a:moveTo>
                    <a:pt x="112" y="50"/>
                  </a:moveTo>
                  <a:cubicBezTo>
                    <a:pt x="109" y="22"/>
                    <a:pt x="85" y="0"/>
                    <a:pt x="56" y="0"/>
                  </a:cubicBezTo>
                  <a:cubicBezTo>
                    <a:pt x="25" y="0"/>
                    <a:pt x="0" y="25"/>
                    <a:pt x="0" y="55"/>
                  </a:cubicBezTo>
                  <a:cubicBezTo>
                    <a:pt x="0" y="86"/>
                    <a:pt x="25" y="110"/>
                    <a:pt x="56" y="110"/>
                  </a:cubicBezTo>
                  <a:cubicBezTo>
                    <a:pt x="85" y="110"/>
                    <a:pt x="109" y="88"/>
                    <a:pt x="112" y="60"/>
                  </a:cubicBezTo>
                  <a:cubicBezTo>
                    <a:pt x="391" y="60"/>
                    <a:pt x="391" y="60"/>
                    <a:pt x="391" y="60"/>
                  </a:cubicBezTo>
                  <a:cubicBezTo>
                    <a:pt x="393" y="67"/>
                    <a:pt x="399" y="71"/>
                    <a:pt x="406" y="71"/>
                  </a:cubicBezTo>
                  <a:cubicBezTo>
                    <a:pt x="415" y="71"/>
                    <a:pt x="423" y="64"/>
                    <a:pt x="423" y="55"/>
                  </a:cubicBezTo>
                  <a:cubicBezTo>
                    <a:pt x="423" y="46"/>
                    <a:pt x="415" y="38"/>
                    <a:pt x="406" y="38"/>
                  </a:cubicBezTo>
                  <a:cubicBezTo>
                    <a:pt x="399" y="38"/>
                    <a:pt x="392" y="43"/>
                    <a:pt x="390" y="50"/>
                  </a:cubicBezTo>
                  <a:lnTo>
                    <a:pt x="112" y="50"/>
                  </a:lnTo>
                  <a:close/>
                  <a:moveTo>
                    <a:pt x="56" y="100"/>
                  </a:moveTo>
                  <a:cubicBezTo>
                    <a:pt x="31" y="100"/>
                    <a:pt x="11" y="80"/>
                    <a:pt x="11" y="55"/>
                  </a:cubicBezTo>
                  <a:cubicBezTo>
                    <a:pt x="11" y="30"/>
                    <a:pt x="31" y="10"/>
                    <a:pt x="56" y="10"/>
                  </a:cubicBezTo>
                  <a:cubicBezTo>
                    <a:pt x="81" y="10"/>
                    <a:pt x="102" y="30"/>
                    <a:pt x="102" y="55"/>
                  </a:cubicBezTo>
                  <a:cubicBezTo>
                    <a:pt x="102" y="80"/>
                    <a:pt x="81" y="100"/>
                    <a:pt x="5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009" y="2178"/>
              <a:ext cx="127" cy="144"/>
            </a:xfrm>
            <a:custGeom>
              <a:avLst/>
              <a:gdLst>
                <a:gd name="T0" fmla="*/ 0 w 127"/>
                <a:gd name="T1" fmla="*/ 35 h 144"/>
                <a:gd name="T2" fmla="*/ 0 w 127"/>
                <a:gd name="T3" fmla="*/ 108 h 144"/>
                <a:gd name="T4" fmla="*/ 65 w 127"/>
                <a:gd name="T5" fmla="*/ 144 h 144"/>
                <a:gd name="T6" fmla="*/ 127 w 127"/>
                <a:gd name="T7" fmla="*/ 108 h 144"/>
                <a:gd name="T8" fmla="*/ 127 w 127"/>
                <a:gd name="T9" fmla="*/ 35 h 144"/>
                <a:gd name="T10" fmla="*/ 65 w 127"/>
                <a:gd name="T11" fmla="*/ 0 h 144"/>
                <a:gd name="T12" fmla="*/ 0 w 127"/>
                <a:gd name="T13" fmla="*/ 35 h 144"/>
              </a:gdLst>
              <a:ahLst/>
              <a:cxnLst>
                <a:cxn ang="0">
                  <a:pos x="T0" y="T1"/>
                </a:cxn>
                <a:cxn ang="0">
                  <a:pos x="T2" y="T3"/>
                </a:cxn>
                <a:cxn ang="0">
                  <a:pos x="T4" y="T5"/>
                </a:cxn>
                <a:cxn ang="0">
                  <a:pos x="T6" y="T7"/>
                </a:cxn>
                <a:cxn ang="0">
                  <a:pos x="T8" y="T9"/>
                </a:cxn>
                <a:cxn ang="0">
                  <a:pos x="T10" y="T11"/>
                </a:cxn>
                <a:cxn ang="0">
                  <a:pos x="T12" y="T13"/>
                </a:cxn>
              </a:cxnLst>
              <a:rect l="0" t="0" r="r" b="b"/>
              <a:pathLst>
                <a:path w="127" h="144">
                  <a:moveTo>
                    <a:pt x="0" y="35"/>
                  </a:moveTo>
                  <a:lnTo>
                    <a:pt x="0" y="108"/>
                  </a:lnTo>
                  <a:lnTo>
                    <a:pt x="65" y="144"/>
                  </a:lnTo>
                  <a:lnTo>
                    <a:pt x="127" y="108"/>
                  </a:lnTo>
                  <a:lnTo>
                    <a:pt x="127" y="35"/>
                  </a:lnTo>
                  <a:lnTo>
                    <a:pt x="65"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2999" y="252"/>
              <a:ext cx="126" cy="144"/>
            </a:xfrm>
            <a:custGeom>
              <a:avLst/>
              <a:gdLst>
                <a:gd name="T0" fmla="*/ 62 w 126"/>
                <a:gd name="T1" fmla="*/ 144 h 144"/>
                <a:gd name="T2" fmla="*/ 126 w 126"/>
                <a:gd name="T3" fmla="*/ 108 h 144"/>
                <a:gd name="T4" fmla="*/ 126 w 126"/>
                <a:gd name="T5" fmla="*/ 36 h 144"/>
                <a:gd name="T6" fmla="*/ 62 w 126"/>
                <a:gd name="T7" fmla="*/ 0 h 144"/>
                <a:gd name="T8" fmla="*/ 0 w 126"/>
                <a:gd name="T9" fmla="*/ 36 h 144"/>
                <a:gd name="T10" fmla="*/ 0 w 126"/>
                <a:gd name="T11" fmla="*/ 108 h 144"/>
                <a:gd name="T12" fmla="*/ 62 w 126"/>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6" h="144">
                  <a:moveTo>
                    <a:pt x="62" y="144"/>
                  </a:moveTo>
                  <a:lnTo>
                    <a:pt x="126" y="108"/>
                  </a:lnTo>
                  <a:lnTo>
                    <a:pt x="126" y="36"/>
                  </a:lnTo>
                  <a:lnTo>
                    <a:pt x="62" y="0"/>
                  </a:lnTo>
                  <a:lnTo>
                    <a:pt x="0" y="36"/>
                  </a:lnTo>
                  <a:lnTo>
                    <a:pt x="0" y="108"/>
                  </a:lnTo>
                  <a:lnTo>
                    <a:pt x="62"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a:spLocks noEditPoints="1"/>
            </p:cNvSpPr>
            <p:nvPr/>
          </p:nvSpPr>
          <p:spPr bwMode="auto">
            <a:xfrm>
              <a:off x="3386" y="714"/>
              <a:ext cx="291" cy="332"/>
            </a:xfrm>
            <a:custGeom>
              <a:avLst/>
              <a:gdLst>
                <a:gd name="T0" fmla="*/ 291 w 291"/>
                <a:gd name="T1" fmla="*/ 332 h 332"/>
                <a:gd name="T2" fmla="*/ 291 w 291"/>
                <a:gd name="T3" fmla="*/ 0 h 332"/>
                <a:gd name="T4" fmla="*/ 0 w 291"/>
                <a:gd name="T5" fmla="*/ 166 h 332"/>
                <a:gd name="T6" fmla="*/ 291 w 291"/>
                <a:gd name="T7" fmla="*/ 332 h 332"/>
                <a:gd name="T8" fmla="*/ 274 w 291"/>
                <a:gd name="T9" fmla="*/ 166 h 332"/>
                <a:gd name="T10" fmla="*/ 274 w 291"/>
                <a:gd name="T11" fmla="*/ 301 h 332"/>
                <a:gd name="T12" fmla="*/ 35 w 291"/>
                <a:gd name="T13" fmla="*/ 166 h 332"/>
                <a:gd name="T14" fmla="*/ 274 w 291"/>
                <a:gd name="T15" fmla="*/ 31 h 332"/>
                <a:gd name="T16" fmla="*/ 274 w 291"/>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32">
                  <a:moveTo>
                    <a:pt x="291" y="332"/>
                  </a:moveTo>
                  <a:lnTo>
                    <a:pt x="291" y="0"/>
                  </a:lnTo>
                  <a:lnTo>
                    <a:pt x="0" y="166"/>
                  </a:lnTo>
                  <a:lnTo>
                    <a:pt x="291" y="332"/>
                  </a:lnTo>
                  <a:close/>
                  <a:moveTo>
                    <a:pt x="274" y="166"/>
                  </a:moveTo>
                  <a:lnTo>
                    <a:pt x="274" y="301"/>
                  </a:lnTo>
                  <a:lnTo>
                    <a:pt x="35" y="166"/>
                  </a:lnTo>
                  <a:lnTo>
                    <a:pt x="274" y="31"/>
                  </a:lnTo>
                  <a:lnTo>
                    <a:pt x="274"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a:spLocks noEditPoints="1"/>
            </p:cNvSpPr>
            <p:nvPr/>
          </p:nvSpPr>
          <p:spPr bwMode="auto">
            <a:xfrm>
              <a:off x="4771" y="2652"/>
              <a:ext cx="291" cy="248"/>
            </a:xfrm>
            <a:custGeom>
              <a:avLst/>
              <a:gdLst>
                <a:gd name="T0" fmla="*/ 145 w 291"/>
                <a:gd name="T1" fmla="*/ 248 h 248"/>
                <a:gd name="T2" fmla="*/ 291 w 291"/>
                <a:gd name="T3" fmla="*/ 0 h 248"/>
                <a:gd name="T4" fmla="*/ 0 w 291"/>
                <a:gd name="T5" fmla="*/ 0 h 248"/>
                <a:gd name="T6" fmla="*/ 145 w 291"/>
                <a:gd name="T7" fmla="*/ 248 h 248"/>
                <a:gd name="T8" fmla="*/ 145 w 291"/>
                <a:gd name="T9" fmla="*/ 214 h 248"/>
                <a:gd name="T10" fmla="*/ 30 w 291"/>
                <a:gd name="T11" fmla="*/ 18 h 248"/>
                <a:gd name="T12" fmla="*/ 260 w 291"/>
                <a:gd name="T13" fmla="*/ 18 h 248"/>
                <a:gd name="T14" fmla="*/ 145 w 291"/>
                <a:gd name="T15" fmla="*/ 214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48">
                  <a:moveTo>
                    <a:pt x="145" y="248"/>
                  </a:moveTo>
                  <a:lnTo>
                    <a:pt x="291" y="0"/>
                  </a:lnTo>
                  <a:lnTo>
                    <a:pt x="0" y="0"/>
                  </a:lnTo>
                  <a:lnTo>
                    <a:pt x="145" y="248"/>
                  </a:lnTo>
                  <a:close/>
                  <a:moveTo>
                    <a:pt x="145" y="214"/>
                  </a:moveTo>
                  <a:lnTo>
                    <a:pt x="30" y="18"/>
                  </a:lnTo>
                  <a:lnTo>
                    <a:pt x="260" y="18"/>
                  </a:lnTo>
                  <a:lnTo>
                    <a:pt x="14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53"/>
            <p:cNvSpPr>
              <a:spLocks noChangeArrowheads="1"/>
            </p:cNvSpPr>
            <p:nvPr/>
          </p:nvSpPr>
          <p:spPr bwMode="auto">
            <a:xfrm>
              <a:off x="3234" y="474"/>
              <a:ext cx="135" cy="1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54"/>
            <p:cNvSpPr>
              <a:spLocks noChangeArrowheads="1"/>
            </p:cNvSpPr>
            <p:nvPr/>
          </p:nvSpPr>
          <p:spPr bwMode="auto">
            <a:xfrm>
              <a:off x="5075" y="646"/>
              <a:ext cx="237"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333" y="1212"/>
              <a:ext cx="198" cy="226"/>
            </a:xfrm>
            <a:custGeom>
              <a:avLst/>
              <a:gdLst>
                <a:gd name="T0" fmla="*/ 0 w 198"/>
                <a:gd name="T1" fmla="*/ 57 h 226"/>
                <a:gd name="T2" fmla="*/ 100 w 198"/>
                <a:gd name="T3" fmla="*/ 0 h 226"/>
                <a:gd name="T4" fmla="*/ 198 w 198"/>
                <a:gd name="T5" fmla="*/ 57 h 226"/>
                <a:gd name="T6" fmla="*/ 198 w 198"/>
                <a:gd name="T7" fmla="*/ 170 h 226"/>
                <a:gd name="T8" fmla="*/ 100 w 198"/>
                <a:gd name="T9" fmla="*/ 226 h 226"/>
                <a:gd name="T10" fmla="*/ 0 w 198"/>
                <a:gd name="T11" fmla="*/ 170 h 226"/>
                <a:gd name="T12" fmla="*/ 0 w 198"/>
                <a:gd name="T13" fmla="*/ 57 h 226"/>
              </a:gdLst>
              <a:ahLst/>
              <a:cxnLst>
                <a:cxn ang="0">
                  <a:pos x="T0" y="T1"/>
                </a:cxn>
                <a:cxn ang="0">
                  <a:pos x="T2" y="T3"/>
                </a:cxn>
                <a:cxn ang="0">
                  <a:pos x="T4" y="T5"/>
                </a:cxn>
                <a:cxn ang="0">
                  <a:pos x="T6" y="T7"/>
                </a:cxn>
                <a:cxn ang="0">
                  <a:pos x="T8" y="T9"/>
                </a:cxn>
                <a:cxn ang="0">
                  <a:pos x="T10" y="T11"/>
                </a:cxn>
                <a:cxn ang="0">
                  <a:pos x="T12" y="T13"/>
                </a:cxn>
              </a:cxnLst>
              <a:rect l="0" t="0" r="r" b="b"/>
              <a:pathLst>
                <a:path w="198" h="226">
                  <a:moveTo>
                    <a:pt x="0" y="57"/>
                  </a:moveTo>
                  <a:lnTo>
                    <a:pt x="100" y="0"/>
                  </a:lnTo>
                  <a:lnTo>
                    <a:pt x="198" y="57"/>
                  </a:lnTo>
                  <a:lnTo>
                    <a:pt x="198" y="170"/>
                  </a:lnTo>
                  <a:lnTo>
                    <a:pt x="100" y="226"/>
                  </a:lnTo>
                  <a:lnTo>
                    <a:pt x="0" y="170"/>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145" y="1418"/>
              <a:ext cx="98" cy="112"/>
            </a:xfrm>
            <a:custGeom>
              <a:avLst/>
              <a:gdLst>
                <a:gd name="T0" fmla="*/ 0 w 98"/>
                <a:gd name="T1" fmla="*/ 29 h 112"/>
                <a:gd name="T2" fmla="*/ 49 w 98"/>
                <a:gd name="T3" fmla="*/ 0 h 112"/>
                <a:gd name="T4" fmla="*/ 98 w 98"/>
                <a:gd name="T5" fmla="*/ 29 h 112"/>
                <a:gd name="T6" fmla="*/ 98 w 98"/>
                <a:gd name="T7" fmla="*/ 83 h 112"/>
                <a:gd name="T8" fmla="*/ 49 w 98"/>
                <a:gd name="T9" fmla="*/ 112 h 112"/>
                <a:gd name="T10" fmla="*/ 0 w 98"/>
                <a:gd name="T11" fmla="*/ 83 h 112"/>
                <a:gd name="T12" fmla="*/ 0 w 98"/>
                <a:gd name="T13" fmla="*/ 29 h 112"/>
              </a:gdLst>
              <a:ahLst/>
              <a:cxnLst>
                <a:cxn ang="0">
                  <a:pos x="T0" y="T1"/>
                </a:cxn>
                <a:cxn ang="0">
                  <a:pos x="T2" y="T3"/>
                </a:cxn>
                <a:cxn ang="0">
                  <a:pos x="T4" y="T5"/>
                </a:cxn>
                <a:cxn ang="0">
                  <a:pos x="T6" y="T7"/>
                </a:cxn>
                <a:cxn ang="0">
                  <a:pos x="T8" y="T9"/>
                </a:cxn>
                <a:cxn ang="0">
                  <a:pos x="T10" y="T11"/>
                </a:cxn>
                <a:cxn ang="0">
                  <a:pos x="T12" y="T13"/>
                </a:cxn>
              </a:cxnLst>
              <a:rect l="0" t="0" r="r" b="b"/>
              <a:pathLst>
                <a:path w="98" h="112">
                  <a:moveTo>
                    <a:pt x="0" y="29"/>
                  </a:moveTo>
                  <a:lnTo>
                    <a:pt x="49" y="0"/>
                  </a:lnTo>
                  <a:lnTo>
                    <a:pt x="98" y="29"/>
                  </a:lnTo>
                  <a:lnTo>
                    <a:pt x="98" y="83"/>
                  </a:lnTo>
                  <a:lnTo>
                    <a:pt x="49" y="112"/>
                  </a:lnTo>
                  <a:lnTo>
                    <a:pt x="0" y="83"/>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3525" y="829"/>
              <a:ext cx="89" cy="102"/>
            </a:xfrm>
            <a:custGeom>
              <a:avLst/>
              <a:gdLst>
                <a:gd name="T0" fmla="*/ 0 w 89"/>
                <a:gd name="T1" fmla="*/ 51 h 102"/>
                <a:gd name="T2" fmla="*/ 45 w 89"/>
                <a:gd name="T3" fmla="*/ 26 h 102"/>
                <a:gd name="T4" fmla="*/ 89 w 89"/>
                <a:gd name="T5" fmla="*/ 0 h 102"/>
                <a:gd name="T6" fmla="*/ 89 w 89"/>
                <a:gd name="T7" fmla="*/ 51 h 102"/>
                <a:gd name="T8" fmla="*/ 89 w 89"/>
                <a:gd name="T9" fmla="*/ 102 h 102"/>
                <a:gd name="T10" fmla="*/ 45 w 89"/>
                <a:gd name="T11" fmla="*/ 76 h 102"/>
                <a:gd name="T12" fmla="*/ 0 w 89"/>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51"/>
                  </a:moveTo>
                  <a:lnTo>
                    <a:pt x="45" y="26"/>
                  </a:lnTo>
                  <a:lnTo>
                    <a:pt x="89" y="0"/>
                  </a:lnTo>
                  <a:lnTo>
                    <a:pt x="89" y="51"/>
                  </a:lnTo>
                  <a:lnTo>
                    <a:pt x="89" y="102"/>
                  </a:lnTo>
                  <a:lnTo>
                    <a:pt x="45" y="76"/>
                  </a:lnTo>
                  <a:lnTo>
                    <a:pt x="0"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4872" y="2706"/>
              <a:ext cx="88" cy="76"/>
            </a:xfrm>
            <a:custGeom>
              <a:avLst/>
              <a:gdLst>
                <a:gd name="T0" fmla="*/ 44 w 88"/>
                <a:gd name="T1" fmla="*/ 76 h 76"/>
                <a:gd name="T2" fmla="*/ 22 w 88"/>
                <a:gd name="T3" fmla="*/ 37 h 76"/>
                <a:gd name="T4" fmla="*/ 0 w 88"/>
                <a:gd name="T5" fmla="*/ 0 h 76"/>
                <a:gd name="T6" fmla="*/ 44 w 88"/>
                <a:gd name="T7" fmla="*/ 0 h 76"/>
                <a:gd name="T8" fmla="*/ 88 w 88"/>
                <a:gd name="T9" fmla="*/ 0 h 76"/>
                <a:gd name="T10" fmla="*/ 66 w 88"/>
                <a:gd name="T11" fmla="*/ 37 h 76"/>
                <a:gd name="T12" fmla="*/ 44 w 8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8" h="76">
                  <a:moveTo>
                    <a:pt x="44" y="76"/>
                  </a:moveTo>
                  <a:lnTo>
                    <a:pt x="22" y="37"/>
                  </a:lnTo>
                  <a:lnTo>
                    <a:pt x="0" y="0"/>
                  </a:lnTo>
                  <a:lnTo>
                    <a:pt x="44" y="0"/>
                  </a:lnTo>
                  <a:lnTo>
                    <a:pt x="88" y="0"/>
                  </a:lnTo>
                  <a:lnTo>
                    <a:pt x="66" y="37"/>
                  </a:ln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2" name="组合 121"/>
          <p:cNvGrpSpPr/>
          <p:nvPr/>
        </p:nvGrpSpPr>
        <p:grpSpPr>
          <a:xfrm>
            <a:off x="-13969" y="610113"/>
            <a:ext cx="3166651" cy="1451312"/>
            <a:chOff x="0" y="842963"/>
            <a:chExt cx="3167063" cy="1450976"/>
          </a:xfrm>
          <a:gradFill>
            <a:gsLst>
              <a:gs pos="33300">
                <a:srgbClr val="0070C0"/>
              </a:gs>
              <a:gs pos="100000">
                <a:srgbClr val="363F4A"/>
              </a:gs>
              <a:gs pos="0">
                <a:srgbClr val="20AEE5"/>
              </a:gs>
            </a:gsLst>
            <a:lin ang="10800000" scaled="0"/>
          </a:gradFill>
        </p:grpSpPr>
        <p:sp>
          <p:nvSpPr>
            <p:cNvPr id="123" name="Freeform 40"/>
            <p:cNvSpPr/>
            <p:nvPr/>
          </p:nvSpPr>
          <p:spPr bwMode="auto">
            <a:xfrm>
              <a:off x="0" y="890588"/>
              <a:ext cx="682625" cy="695325"/>
            </a:xfrm>
            <a:custGeom>
              <a:avLst/>
              <a:gdLst>
                <a:gd name="T0" fmla="*/ 0 w 430"/>
                <a:gd name="T1" fmla="*/ 419 h 438"/>
                <a:gd name="T2" fmla="*/ 421 w 430"/>
                <a:gd name="T3" fmla="*/ 0 h 438"/>
                <a:gd name="T4" fmla="*/ 430 w 430"/>
                <a:gd name="T5" fmla="*/ 8 h 438"/>
                <a:gd name="T6" fmla="*/ 0 w 430"/>
                <a:gd name="T7" fmla="*/ 438 h 438"/>
                <a:gd name="T8" fmla="*/ 0 w 430"/>
                <a:gd name="T9" fmla="*/ 419 h 438"/>
              </a:gdLst>
              <a:ahLst/>
              <a:cxnLst>
                <a:cxn ang="0">
                  <a:pos x="T0" y="T1"/>
                </a:cxn>
                <a:cxn ang="0">
                  <a:pos x="T2" y="T3"/>
                </a:cxn>
                <a:cxn ang="0">
                  <a:pos x="T4" y="T5"/>
                </a:cxn>
                <a:cxn ang="0">
                  <a:pos x="T6" y="T7"/>
                </a:cxn>
                <a:cxn ang="0">
                  <a:pos x="T8" y="T9"/>
                </a:cxn>
              </a:cxnLst>
              <a:rect l="0" t="0" r="r" b="b"/>
              <a:pathLst>
                <a:path w="430" h="438">
                  <a:moveTo>
                    <a:pt x="0" y="419"/>
                  </a:moveTo>
                  <a:lnTo>
                    <a:pt x="421" y="0"/>
                  </a:lnTo>
                  <a:lnTo>
                    <a:pt x="430" y="8"/>
                  </a:lnTo>
                  <a:lnTo>
                    <a:pt x="0" y="438"/>
                  </a:lnTo>
                  <a:lnTo>
                    <a:pt x="0" y="4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41"/>
            <p:cNvSpPr/>
            <p:nvPr/>
          </p:nvSpPr>
          <p:spPr bwMode="auto">
            <a:xfrm>
              <a:off x="619125" y="842963"/>
              <a:ext cx="111125"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42"/>
            <p:cNvSpPr/>
            <p:nvPr/>
          </p:nvSpPr>
          <p:spPr bwMode="auto">
            <a:xfrm>
              <a:off x="0" y="1041401"/>
              <a:ext cx="1268413" cy="696913"/>
            </a:xfrm>
            <a:custGeom>
              <a:avLst/>
              <a:gdLst>
                <a:gd name="T0" fmla="*/ 0 w 799"/>
                <a:gd name="T1" fmla="*/ 420 h 439"/>
                <a:gd name="T2" fmla="*/ 421 w 799"/>
                <a:gd name="T3" fmla="*/ 0 h 439"/>
                <a:gd name="T4" fmla="*/ 423 w 799"/>
                <a:gd name="T5" fmla="*/ 0 h 439"/>
                <a:gd name="T6" fmla="*/ 426 w 799"/>
                <a:gd name="T7" fmla="*/ 0 h 439"/>
                <a:gd name="T8" fmla="*/ 799 w 799"/>
                <a:gd name="T9" fmla="*/ 0 h 439"/>
                <a:gd name="T10" fmla="*/ 799 w 799"/>
                <a:gd name="T11" fmla="*/ 13 h 439"/>
                <a:gd name="T12" fmla="*/ 428 w 799"/>
                <a:gd name="T13" fmla="*/ 13 h 439"/>
                <a:gd name="T14" fmla="*/ 0 w 799"/>
                <a:gd name="T15" fmla="*/ 439 h 439"/>
                <a:gd name="T16" fmla="*/ 0 w 799"/>
                <a:gd name="T17" fmla="*/ 4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439">
                  <a:moveTo>
                    <a:pt x="0" y="420"/>
                  </a:moveTo>
                  <a:lnTo>
                    <a:pt x="421" y="0"/>
                  </a:lnTo>
                  <a:lnTo>
                    <a:pt x="423" y="0"/>
                  </a:lnTo>
                  <a:lnTo>
                    <a:pt x="426" y="0"/>
                  </a:lnTo>
                  <a:lnTo>
                    <a:pt x="799" y="0"/>
                  </a:lnTo>
                  <a:lnTo>
                    <a:pt x="799" y="13"/>
                  </a:lnTo>
                  <a:lnTo>
                    <a:pt x="428" y="13"/>
                  </a:lnTo>
                  <a:lnTo>
                    <a:pt x="0" y="439"/>
                  </a:lnTo>
                  <a:lnTo>
                    <a:pt x="0"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6" name="Oval 43"/>
            <p:cNvSpPr>
              <a:spLocks noChangeArrowheads="1"/>
            </p:cNvSpPr>
            <p:nvPr/>
          </p:nvSpPr>
          <p:spPr bwMode="auto">
            <a:xfrm>
              <a:off x="1212850" y="995363"/>
              <a:ext cx="111125"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44"/>
            <p:cNvSpPr/>
            <p:nvPr/>
          </p:nvSpPr>
          <p:spPr bwMode="auto">
            <a:xfrm>
              <a:off x="0" y="1182688"/>
              <a:ext cx="3106738" cy="733425"/>
            </a:xfrm>
            <a:custGeom>
              <a:avLst/>
              <a:gdLst>
                <a:gd name="T0" fmla="*/ 0 w 1957"/>
                <a:gd name="T1" fmla="*/ 443 h 462"/>
                <a:gd name="T2" fmla="*/ 442 w 1957"/>
                <a:gd name="T3" fmla="*/ 0 h 462"/>
                <a:gd name="T4" fmla="*/ 444 w 1957"/>
                <a:gd name="T5" fmla="*/ 0 h 462"/>
                <a:gd name="T6" fmla="*/ 447 w 1957"/>
                <a:gd name="T7" fmla="*/ 0 h 462"/>
                <a:gd name="T8" fmla="*/ 1071 w 1957"/>
                <a:gd name="T9" fmla="*/ 0 h 462"/>
                <a:gd name="T10" fmla="*/ 1072 w 1957"/>
                <a:gd name="T11" fmla="*/ 0 h 462"/>
                <a:gd name="T12" fmla="*/ 1074 w 1957"/>
                <a:gd name="T13" fmla="*/ 0 h 462"/>
                <a:gd name="T14" fmla="*/ 1311 w 1957"/>
                <a:gd name="T15" fmla="*/ 138 h 462"/>
                <a:gd name="T16" fmla="*/ 1957 w 1957"/>
                <a:gd name="T17" fmla="*/ 138 h 462"/>
                <a:gd name="T18" fmla="*/ 1957 w 1957"/>
                <a:gd name="T19" fmla="*/ 152 h 462"/>
                <a:gd name="T20" fmla="*/ 1309 w 1957"/>
                <a:gd name="T21" fmla="*/ 152 h 462"/>
                <a:gd name="T22" fmla="*/ 1307 w 1957"/>
                <a:gd name="T23" fmla="*/ 152 h 462"/>
                <a:gd name="T24" fmla="*/ 1306 w 1957"/>
                <a:gd name="T25" fmla="*/ 150 h 462"/>
                <a:gd name="T26" fmla="*/ 1069 w 1957"/>
                <a:gd name="T27" fmla="*/ 12 h 462"/>
                <a:gd name="T28" fmla="*/ 449 w 1957"/>
                <a:gd name="T29" fmla="*/ 12 h 462"/>
                <a:gd name="T30" fmla="*/ 0 w 1957"/>
                <a:gd name="T31" fmla="*/ 462 h 462"/>
                <a:gd name="T32" fmla="*/ 0 w 1957"/>
                <a:gd name="T33" fmla="*/ 44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7" h="462">
                  <a:moveTo>
                    <a:pt x="0" y="443"/>
                  </a:moveTo>
                  <a:lnTo>
                    <a:pt x="442" y="0"/>
                  </a:lnTo>
                  <a:lnTo>
                    <a:pt x="444" y="0"/>
                  </a:lnTo>
                  <a:lnTo>
                    <a:pt x="447" y="0"/>
                  </a:lnTo>
                  <a:lnTo>
                    <a:pt x="1071" y="0"/>
                  </a:lnTo>
                  <a:lnTo>
                    <a:pt x="1072" y="0"/>
                  </a:lnTo>
                  <a:lnTo>
                    <a:pt x="1074" y="0"/>
                  </a:lnTo>
                  <a:lnTo>
                    <a:pt x="1311" y="138"/>
                  </a:lnTo>
                  <a:lnTo>
                    <a:pt x="1957" y="138"/>
                  </a:lnTo>
                  <a:lnTo>
                    <a:pt x="1957" y="152"/>
                  </a:lnTo>
                  <a:lnTo>
                    <a:pt x="1309" y="152"/>
                  </a:lnTo>
                  <a:lnTo>
                    <a:pt x="1307" y="152"/>
                  </a:lnTo>
                  <a:lnTo>
                    <a:pt x="1306" y="150"/>
                  </a:lnTo>
                  <a:lnTo>
                    <a:pt x="1069" y="12"/>
                  </a:lnTo>
                  <a:lnTo>
                    <a:pt x="449" y="12"/>
                  </a:lnTo>
                  <a:lnTo>
                    <a:pt x="0" y="462"/>
                  </a:lnTo>
                  <a:lnTo>
                    <a:pt x="0" y="4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dirty="0">
                <a:solidFill>
                  <a:prstClr val="black"/>
                </a:solidFill>
              </a:endParaRPr>
            </a:p>
          </p:txBody>
        </p:sp>
        <p:sp>
          <p:nvSpPr>
            <p:cNvPr id="128" name="Oval 45"/>
            <p:cNvSpPr>
              <a:spLocks noChangeArrowheads="1"/>
            </p:cNvSpPr>
            <p:nvPr/>
          </p:nvSpPr>
          <p:spPr bwMode="auto">
            <a:xfrm>
              <a:off x="3052763" y="1357313"/>
              <a:ext cx="114300"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46"/>
            <p:cNvSpPr/>
            <p:nvPr/>
          </p:nvSpPr>
          <p:spPr bwMode="auto">
            <a:xfrm>
              <a:off x="0" y="1338263"/>
              <a:ext cx="1627188" cy="765175"/>
            </a:xfrm>
            <a:custGeom>
              <a:avLst/>
              <a:gdLst>
                <a:gd name="T0" fmla="*/ 0 w 1025"/>
                <a:gd name="T1" fmla="*/ 463 h 482"/>
                <a:gd name="T2" fmla="*/ 461 w 1025"/>
                <a:gd name="T3" fmla="*/ 3 h 482"/>
                <a:gd name="T4" fmla="*/ 463 w 1025"/>
                <a:gd name="T5" fmla="*/ 0 h 482"/>
                <a:gd name="T6" fmla="*/ 467 w 1025"/>
                <a:gd name="T7" fmla="*/ 0 h 482"/>
                <a:gd name="T8" fmla="*/ 1025 w 1025"/>
                <a:gd name="T9" fmla="*/ 0 h 482"/>
                <a:gd name="T10" fmla="*/ 1025 w 1025"/>
                <a:gd name="T11" fmla="*/ 14 h 482"/>
                <a:gd name="T12" fmla="*/ 468 w 1025"/>
                <a:gd name="T13" fmla="*/ 14 h 482"/>
                <a:gd name="T14" fmla="*/ 0 w 1025"/>
                <a:gd name="T15" fmla="*/ 482 h 482"/>
                <a:gd name="T16" fmla="*/ 0 w 1025"/>
                <a:gd name="T17" fmla="*/ 46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482">
                  <a:moveTo>
                    <a:pt x="0" y="463"/>
                  </a:moveTo>
                  <a:lnTo>
                    <a:pt x="461" y="3"/>
                  </a:lnTo>
                  <a:lnTo>
                    <a:pt x="463" y="0"/>
                  </a:lnTo>
                  <a:lnTo>
                    <a:pt x="467" y="0"/>
                  </a:lnTo>
                  <a:lnTo>
                    <a:pt x="1025" y="0"/>
                  </a:lnTo>
                  <a:lnTo>
                    <a:pt x="1025" y="14"/>
                  </a:lnTo>
                  <a:lnTo>
                    <a:pt x="468" y="14"/>
                  </a:lnTo>
                  <a:lnTo>
                    <a:pt x="0" y="482"/>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47"/>
            <p:cNvSpPr/>
            <p:nvPr/>
          </p:nvSpPr>
          <p:spPr bwMode="auto">
            <a:xfrm>
              <a:off x="1570038" y="1293813"/>
              <a:ext cx="109538" cy="111125"/>
            </a:xfrm>
            <a:custGeom>
              <a:avLst/>
              <a:gdLst>
                <a:gd name="T0" fmla="*/ 21 w 40"/>
                <a:gd name="T1" fmla="*/ 0 h 40"/>
                <a:gd name="T2" fmla="*/ 40 w 40"/>
                <a:gd name="T3" fmla="*/ 20 h 40"/>
                <a:gd name="T4" fmla="*/ 21 w 40"/>
                <a:gd name="T5" fmla="*/ 40 h 40"/>
                <a:gd name="T6" fmla="*/ 0 w 40"/>
                <a:gd name="T7" fmla="*/ 20 h 40"/>
                <a:gd name="T8" fmla="*/ 21 w 40"/>
                <a:gd name="T9" fmla="*/ 0 h 40"/>
              </a:gdLst>
              <a:ahLst/>
              <a:cxnLst>
                <a:cxn ang="0">
                  <a:pos x="T0" y="T1"/>
                </a:cxn>
                <a:cxn ang="0">
                  <a:pos x="T2" y="T3"/>
                </a:cxn>
                <a:cxn ang="0">
                  <a:pos x="T4" y="T5"/>
                </a:cxn>
                <a:cxn ang="0">
                  <a:pos x="T6" y="T7"/>
                </a:cxn>
                <a:cxn ang="0">
                  <a:pos x="T8" y="T9"/>
                </a:cxn>
              </a:cxnLst>
              <a:rect l="0" t="0" r="r" b="b"/>
              <a:pathLst>
                <a:path w="40" h="40">
                  <a:moveTo>
                    <a:pt x="21" y="0"/>
                  </a:moveTo>
                  <a:cubicBezTo>
                    <a:pt x="31" y="0"/>
                    <a:pt x="40" y="9"/>
                    <a:pt x="40" y="20"/>
                  </a:cubicBezTo>
                  <a:cubicBezTo>
                    <a:pt x="40" y="31"/>
                    <a:pt x="31" y="40"/>
                    <a:pt x="21" y="40"/>
                  </a:cubicBezTo>
                  <a:cubicBezTo>
                    <a:pt x="9" y="40"/>
                    <a:pt x="0" y="31"/>
                    <a:pt x="0" y="20"/>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48"/>
            <p:cNvSpPr/>
            <p:nvPr/>
          </p:nvSpPr>
          <p:spPr bwMode="auto">
            <a:xfrm>
              <a:off x="0" y="1682751"/>
              <a:ext cx="600075" cy="611188"/>
            </a:xfrm>
            <a:custGeom>
              <a:avLst/>
              <a:gdLst>
                <a:gd name="T0" fmla="*/ 0 w 378"/>
                <a:gd name="T1" fmla="*/ 368 h 385"/>
                <a:gd name="T2" fmla="*/ 367 w 378"/>
                <a:gd name="T3" fmla="*/ 0 h 385"/>
                <a:gd name="T4" fmla="*/ 378 w 378"/>
                <a:gd name="T5" fmla="*/ 9 h 385"/>
                <a:gd name="T6" fmla="*/ 0 w 378"/>
                <a:gd name="T7" fmla="*/ 385 h 385"/>
                <a:gd name="T8" fmla="*/ 0 w 378"/>
                <a:gd name="T9" fmla="*/ 368 h 385"/>
              </a:gdLst>
              <a:ahLst/>
              <a:cxnLst>
                <a:cxn ang="0">
                  <a:pos x="T0" y="T1"/>
                </a:cxn>
                <a:cxn ang="0">
                  <a:pos x="T2" y="T3"/>
                </a:cxn>
                <a:cxn ang="0">
                  <a:pos x="T4" y="T5"/>
                </a:cxn>
                <a:cxn ang="0">
                  <a:pos x="T6" y="T7"/>
                </a:cxn>
                <a:cxn ang="0">
                  <a:pos x="T8" y="T9"/>
                </a:cxn>
              </a:cxnLst>
              <a:rect l="0" t="0" r="r" b="b"/>
              <a:pathLst>
                <a:path w="378" h="385">
                  <a:moveTo>
                    <a:pt x="0" y="368"/>
                  </a:moveTo>
                  <a:lnTo>
                    <a:pt x="367" y="0"/>
                  </a:lnTo>
                  <a:lnTo>
                    <a:pt x="378" y="9"/>
                  </a:lnTo>
                  <a:lnTo>
                    <a:pt x="0" y="385"/>
                  </a:lnTo>
                  <a:lnTo>
                    <a:pt x="0" y="3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Oval 49"/>
            <p:cNvSpPr>
              <a:spLocks noChangeArrowheads="1"/>
            </p:cNvSpPr>
            <p:nvPr/>
          </p:nvSpPr>
          <p:spPr bwMode="auto">
            <a:xfrm>
              <a:off x="536575" y="1633538"/>
              <a:ext cx="109538" cy="114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34" name="文本框 133"/>
          <p:cNvSpPr txBox="1"/>
          <p:nvPr/>
        </p:nvSpPr>
        <p:spPr>
          <a:xfrm>
            <a:off x="9269095" y="6096000"/>
            <a:ext cx="2941955" cy="748030"/>
          </a:xfrm>
          <a:prstGeom prst="rect">
            <a:avLst/>
          </a:prstGeom>
          <a:noFill/>
        </p:spPr>
        <p:txBody>
          <a:bodyPr wrap="square" rtlCol="0">
            <a:noAutofit/>
          </a:bodyPr>
          <a:lstStyle/>
          <a:p>
            <a:pPr algn="ctr"/>
            <a:r>
              <a:rPr lang="zh-CN" altLang="en-US" sz="1400" dirty="0">
                <a:solidFill>
                  <a:srgbClr val="016FBE"/>
                </a:solidFill>
                <a:latin typeface="微软雅黑" panose="020B0503020204020204" charset="-122"/>
                <a:ea typeface="微软雅黑" panose="020B0503020204020204" charset="-122"/>
              </a:rPr>
              <a:t>电子与光学工程学院、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柔性电子（未来技术）学院</a:t>
            </a:r>
            <a:endParaRPr lang="en-US" altLang="zh-CN" sz="1400" dirty="0">
              <a:solidFill>
                <a:srgbClr val="016FBE"/>
              </a:solidFill>
              <a:latin typeface="微软雅黑" panose="020B0503020204020204" charset="-122"/>
              <a:ea typeface="微软雅黑" panose="020B0503020204020204" charset="-122"/>
            </a:endParaRPr>
          </a:p>
          <a:p>
            <a:pPr algn="ctr"/>
            <a:r>
              <a:rPr lang="zh-CN" altLang="en-US" sz="1400" dirty="0">
                <a:solidFill>
                  <a:srgbClr val="016FBE"/>
                </a:solidFill>
                <a:latin typeface="微软雅黑" panose="020B0503020204020204" charset="-122"/>
                <a:ea typeface="微软雅黑" panose="020B0503020204020204" charset="-122"/>
              </a:rPr>
              <a:t>科学技术协会</a:t>
            </a:r>
            <a:endParaRPr lang="zh-CN" altLang="en-US" sz="1400" dirty="0">
              <a:solidFill>
                <a:srgbClr val="016FBE"/>
              </a:solidFill>
              <a:latin typeface="微软雅黑" panose="020B0503020204020204" charset="-122"/>
              <a:ea typeface="微软雅黑" panose="020B0503020204020204" charset="-122"/>
            </a:endParaRPr>
          </a:p>
        </p:txBody>
      </p:sp>
      <p:sp>
        <p:nvSpPr>
          <p:cNvPr id="2" name="Text Box 1"/>
          <p:cNvSpPr txBox="1"/>
          <p:nvPr/>
        </p:nvSpPr>
        <p:spPr>
          <a:xfrm>
            <a:off x="2125980" y="657860"/>
            <a:ext cx="5289550" cy="574040"/>
          </a:xfrm>
          <a:prstGeom prst="rect">
            <a:avLst/>
          </a:prstGeom>
          <a:noFill/>
        </p:spPr>
        <p:txBody>
          <a:bodyPr wrap="square" rtlCol="0">
            <a:noAutofit/>
          </a:bodyPr>
          <a:p>
            <a:r>
              <a:rPr lang="zh-CN" sz="3200">
                <a:sym typeface="+mn-ea"/>
              </a:rPr>
              <a:t>配置虚拟机</a:t>
            </a:r>
            <a:endParaRPr lang="zh-CN" altLang="en-US" sz="3200"/>
          </a:p>
        </p:txBody>
      </p:sp>
      <p:pic>
        <p:nvPicPr>
          <p:cNvPr id="9" name="Picture 8"/>
          <p:cNvPicPr/>
          <p:nvPr/>
        </p:nvPicPr>
        <p:blipFill>
          <a:blip r:embed="rId1"/>
          <a:stretch>
            <a:fillRect/>
          </a:stretch>
        </p:blipFill>
        <p:spPr>
          <a:xfrm>
            <a:off x="818515" y="1684020"/>
            <a:ext cx="4531360" cy="3659505"/>
          </a:xfrm>
          <a:prstGeom prst="rect">
            <a:avLst/>
          </a:prstGeom>
          <a:noFill/>
          <a:ln w="9525">
            <a:noFill/>
          </a:ln>
        </p:spPr>
      </p:pic>
      <p:pic>
        <p:nvPicPr>
          <p:cNvPr id="3" name="Picture 2"/>
          <p:cNvPicPr/>
          <p:nvPr/>
        </p:nvPicPr>
        <p:blipFill>
          <a:blip r:embed="rId2"/>
          <a:stretch>
            <a:fillRect/>
          </a:stretch>
        </p:blipFill>
        <p:spPr>
          <a:xfrm>
            <a:off x="5904230" y="412750"/>
            <a:ext cx="4327525" cy="2430780"/>
          </a:xfrm>
          <a:prstGeom prst="rect">
            <a:avLst/>
          </a:prstGeom>
          <a:noFill/>
          <a:ln w="9525">
            <a:noFill/>
          </a:ln>
        </p:spPr>
      </p:pic>
      <p:sp>
        <p:nvSpPr>
          <p:cNvPr id="4" name="Text Box 3"/>
          <p:cNvSpPr txBox="1"/>
          <p:nvPr/>
        </p:nvSpPr>
        <p:spPr>
          <a:xfrm>
            <a:off x="6215380" y="3151505"/>
            <a:ext cx="3828415" cy="3692525"/>
          </a:xfrm>
          <a:prstGeom prst="rect">
            <a:avLst/>
          </a:prstGeom>
          <a:noFill/>
        </p:spPr>
        <p:txBody>
          <a:bodyPr wrap="square" rtlCol="0">
            <a:spAutoFit/>
          </a:bodyPr>
          <a:p>
            <a:r>
              <a:rPr lang="en-US"/>
              <a:t>vmware 17 pro </a:t>
            </a:r>
            <a:r>
              <a:rPr lang="zh-CN" altLang="en-US"/>
              <a:t>激活密钥：</a:t>
            </a:r>
            <a:endParaRPr lang="en-US"/>
          </a:p>
          <a:p>
            <a:r>
              <a:rPr lang="en-US"/>
              <a:t>4A4RR-813DK-M81A9-4U35H-06KND</a:t>
            </a:r>
            <a:endParaRPr lang="en-US"/>
          </a:p>
          <a:p>
            <a:r>
              <a:rPr lang="en-US"/>
              <a:t>NZ4RR-FTK5H-H81C1-Q30QH-1V2LA</a:t>
            </a:r>
            <a:endParaRPr lang="en-US"/>
          </a:p>
          <a:p>
            <a:r>
              <a:rPr lang="en-US"/>
              <a:t>JU090-6039P-08409-8J0QH-2YR7F</a:t>
            </a:r>
            <a:endParaRPr lang="en-US"/>
          </a:p>
          <a:p>
            <a:r>
              <a:rPr lang="en-US"/>
              <a:t>4Y09U-AJK97-089Z0-A3054-83KLA</a:t>
            </a:r>
            <a:endParaRPr lang="en-US"/>
          </a:p>
          <a:p>
            <a:r>
              <a:rPr lang="en-US"/>
              <a:t>4C21U-2KK9Q-M8130-4V2QH-CF810</a:t>
            </a:r>
            <a:endParaRPr lang="en-US"/>
          </a:p>
          <a:p>
            <a:r>
              <a:rPr lang="en-US"/>
              <a:t>MC60H-DWHD5-H80U9-6V85M-8280D</a:t>
            </a:r>
            <a:endParaRPr lang="en-US"/>
          </a:p>
          <a:p>
            <a:r>
              <a:rPr lang="en-US"/>
              <a:t>ZA30U-DXF84-4850Q-UMMXZ-W6K8F</a:t>
            </a:r>
            <a:endParaRPr lang="en-US"/>
          </a:p>
          <a:p>
            <a:r>
              <a:rPr lang="en-US"/>
              <a:t>AC590-2XW97-48EFZ-TZPQE-MYHEA</a:t>
            </a:r>
            <a:endParaRPr lang="en-US"/>
          </a:p>
          <a:p>
            <a:r>
              <a:rPr lang="en-US"/>
              <a:t>YF39K-DLFE5-H856Z-6NWZE-XQ2XD</a:t>
            </a:r>
            <a:endParaRPr lang="en-US"/>
          </a:p>
          <a:p>
            <a:r>
              <a:rPr lang="en-US"/>
              <a:t>AC15R-FNZ16-H8DWQ-WFPNV-M28E2</a:t>
            </a:r>
            <a:endParaRPr lang="en-US"/>
          </a:p>
          <a:p>
            <a:r>
              <a:rPr lang="en-US"/>
              <a:t>CZ1J8-A0D82-489LZ-ZMZQT-P3KX6</a:t>
            </a:r>
            <a:endParaRPr lang="en-US"/>
          </a:p>
          <a:p>
            <a:r>
              <a:rPr lang="en-US"/>
              <a:t>YA11K-6YE8H-H89ZZ-EXM59-Y6AR0</a:t>
            </a:r>
            <a:endParaRPr lang="en-US"/>
          </a:p>
        </p:txBody>
      </p:sp>
      <p:sp>
        <p:nvSpPr>
          <p:cNvPr id="5" name="Text Box 4"/>
          <p:cNvSpPr txBox="1"/>
          <p:nvPr/>
        </p:nvSpPr>
        <p:spPr>
          <a:xfrm>
            <a:off x="1594485" y="5495925"/>
            <a:ext cx="3889375" cy="544195"/>
          </a:xfrm>
          <a:prstGeom prst="rect">
            <a:avLst/>
          </a:prstGeom>
          <a:noFill/>
        </p:spPr>
        <p:txBody>
          <a:bodyPr wrap="square" rtlCol="0">
            <a:noAutofit/>
          </a:bodyPr>
          <a:p>
            <a:r>
              <a:rPr lang="zh-CN" altLang="en-US"/>
              <a:t>安装完成正式启动之前，先进行一次重启</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400"/>
                                        <p:tgtEl>
                                          <p:spTgt spid="12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4918</Words>
  <Application>WPS Presentation</Application>
  <PresentationFormat>Widescreen</PresentationFormat>
  <Paragraphs>288</Paragraphs>
  <Slides>24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Arial</vt:lpstr>
      <vt:lpstr>宋体</vt:lpstr>
      <vt:lpstr>Wingdings</vt:lpstr>
      <vt:lpstr>微软雅黑</vt:lpstr>
      <vt:lpstr>Calibri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Hiro</cp:lastModifiedBy>
  <cp:revision>20</cp:revision>
  <dcterms:created xsi:type="dcterms:W3CDTF">2024-09-30T03:24:00Z</dcterms:created>
  <dcterms:modified xsi:type="dcterms:W3CDTF">2024-10-24T14:10:23Z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6A44D14293F34CF0B7E665D4AE8DC4C1_11</vt:lpwstr>
  </property>
  <property fmtid="{D5CDD505-2E9C-101B-9397-08002B2CF9AE}" pid="3" name="KSOProductBuildVer">
    <vt:lpwstr>1033-12.2.0.13472</vt:lpwstr>
  </property>
</Properties>
</file>